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a1ec9297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a1ec9297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a1ec9297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a1ec9297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429d03f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429d03f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429d03fb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429d03fb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8b5c4a2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8b5c4a2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5e423209d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5e423209d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c66f10d8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c66f10d8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95a2e6d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95a2e6d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a1ec929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a1ec929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a1ec9297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a1ec929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a1ec9297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a1ec9297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a1ec929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a1ec929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a1ec929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a1ec929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a1ec9297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a1ec9297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a1ec929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a1ec929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n.wikipedia.org/wiki/Taxicab_geomet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ocs.unity3d.com/2020.3/Documentation/Manual/index.html" TargetMode="External"/><Relationship Id="rId4" Type="http://schemas.openxmlformats.org/officeDocument/2006/relationships/hyperlink" Target="https://docs.unity3d.com/2020.3/Documentation/Manual/ExecutionOrder.html" TargetMode="External"/><Relationship Id="rId5" Type="http://schemas.openxmlformats.org/officeDocument/2006/relationships/hyperlink" Target="https://www.redblobgames.com/pathfinding/a-star/introduct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gif"/><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6" name="Shape 66"/>
        <p:cNvGrpSpPr/>
        <p:nvPr/>
      </p:nvGrpSpPr>
      <p:grpSpPr>
        <a:xfrm>
          <a:off x="0" y="0"/>
          <a:ext cx="0" cy="0"/>
          <a:chOff x="0" y="0"/>
          <a:chExt cx="0" cy="0"/>
        </a:xfrm>
      </p:grpSpPr>
      <p:sp>
        <p:nvSpPr>
          <p:cNvPr id="67" name="Google Shape;67;p13"/>
          <p:cNvSpPr txBox="1"/>
          <p:nvPr>
            <p:ph idx="4294967295" type="ctrTitle"/>
          </p:nvPr>
        </p:nvSpPr>
        <p:spPr>
          <a:xfrm>
            <a:off x="311700" y="1847200"/>
            <a:ext cx="8520600" cy="95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212121"/>
                </a:solidFill>
              </a:rPr>
              <a:t>Pathfinding</a:t>
            </a:r>
            <a:endParaRPr>
              <a:solidFill>
                <a:srgbClr val="212121"/>
              </a:solidFill>
              <a:latin typeface="Roboto"/>
              <a:ea typeface="Roboto"/>
              <a:cs typeface="Roboto"/>
              <a:sym typeface="Roboto"/>
            </a:endParaRPr>
          </a:p>
        </p:txBody>
      </p:sp>
      <p:sp>
        <p:nvSpPr>
          <p:cNvPr id="68" name="Google Shape;68;p13"/>
          <p:cNvSpPr txBox="1"/>
          <p:nvPr>
            <p:ph idx="4294967295" type="subTitle"/>
          </p:nvPr>
        </p:nvSpPr>
        <p:spPr>
          <a:xfrm>
            <a:off x="311700" y="2848925"/>
            <a:ext cx="85107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sz="1800"/>
          </a:p>
        </p:txBody>
      </p:sp>
      <p:cxnSp>
        <p:nvCxnSpPr>
          <p:cNvPr id="69" name="Google Shape;69;p13"/>
          <p:cNvCxnSpPr/>
          <p:nvPr/>
        </p:nvCxnSpPr>
        <p:spPr>
          <a:xfrm>
            <a:off x="318225" y="2794225"/>
            <a:ext cx="8510700" cy="0"/>
          </a:xfrm>
          <a:prstGeom prst="straightConnector1">
            <a:avLst/>
          </a:prstGeom>
          <a:noFill/>
          <a:ln cap="flat" cmpd="sng" w="9525">
            <a:solidFill>
              <a:schemeClr val="dk2"/>
            </a:solidFill>
            <a:prstDash val="solid"/>
            <a:round/>
            <a:headEnd len="med" w="med" type="none"/>
            <a:tailEnd len="med" w="med" type="none"/>
          </a:ln>
        </p:spPr>
      </p:cxnSp>
      <p:sp>
        <p:nvSpPr>
          <p:cNvPr id="70" name="Google Shape;70;p13"/>
          <p:cNvSpPr txBox="1"/>
          <p:nvPr/>
        </p:nvSpPr>
        <p:spPr>
          <a:xfrm>
            <a:off x="0" y="0"/>
            <a:ext cx="2916000" cy="1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Concordia University | COMP 476 - Lab</a:t>
            </a:r>
            <a:endParaRPr sz="1000">
              <a:solidFill>
                <a:srgbClr val="666666"/>
              </a:solidFill>
              <a:latin typeface="Roboto"/>
              <a:ea typeface="Roboto"/>
              <a:cs typeface="Roboto"/>
              <a:sym typeface="Roboto"/>
            </a:endParaRPr>
          </a:p>
        </p:txBody>
      </p:sp>
      <p:sp>
        <p:nvSpPr>
          <p:cNvPr id="71" name="Google Shape;71;p13"/>
          <p:cNvSpPr txBox="1"/>
          <p:nvPr/>
        </p:nvSpPr>
        <p:spPr>
          <a:xfrm>
            <a:off x="8718050" y="4862275"/>
            <a:ext cx="4260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666666"/>
              </a:solidFill>
              <a:latin typeface="Roboto"/>
              <a:ea typeface="Roboto"/>
              <a:cs typeface="Roboto"/>
              <a:sym typeface="Roboto"/>
            </a:endParaRPr>
          </a:p>
        </p:txBody>
      </p:sp>
      <p:sp>
        <p:nvSpPr>
          <p:cNvPr id="72" name="Google Shape;72;p13"/>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77" name="Shape 177"/>
        <p:cNvGrpSpPr/>
        <p:nvPr/>
      </p:nvGrpSpPr>
      <p:grpSpPr>
        <a:xfrm>
          <a:off x="0" y="0"/>
          <a:ext cx="0" cy="0"/>
          <a:chOff x="0" y="0"/>
          <a:chExt cx="0" cy="0"/>
        </a:xfrm>
      </p:grpSpPr>
      <p:sp>
        <p:nvSpPr>
          <p:cNvPr id="178" name="Google Shape;178;p22"/>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79" name="Google Shape;179;p22"/>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80" name="Google Shape;180;p22"/>
          <p:cNvSpPr txBox="1"/>
          <p:nvPr/>
        </p:nvSpPr>
        <p:spPr>
          <a:xfrm>
            <a:off x="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With Breadth First Search and Dijkstra’s Algorithm, the open list expands in all directions. This is good if you’re trying to find a path to more than one location. However, more often than not, you only have a single goal. This is where the </a:t>
            </a:r>
            <a:r>
              <a:rPr b="1" lang="en" sz="1200">
                <a:latin typeface="Roboto"/>
                <a:ea typeface="Roboto"/>
                <a:cs typeface="Roboto"/>
                <a:sym typeface="Roboto"/>
              </a:rPr>
              <a:t>A* algorithm</a:t>
            </a:r>
            <a:r>
              <a:rPr lang="en" sz="1200">
                <a:latin typeface="Roboto"/>
                <a:ea typeface="Roboto"/>
                <a:cs typeface="Roboto"/>
                <a:sym typeface="Roboto"/>
              </a:rPr>
              <a:t> comes in and makes its optimization. Instead of expanding in all directions, A* </a:t>
            </a:r>
            <a:r>
              <a:rPr b="1" lang="en" sz="1200">
                <a:latin typeface="Roboto"/>
                <a:ea typeface="Roboto"/>
                <a:cs typeface="Roboto"/>
                <a:sym typeface="Roboto"/>
              </a:rPr>
              <a:t>tries to expand towards the goal</a:t>
            </a:r>
            <a:r>
              <a:rPr lang="en" sz="1200">
                <a:latin typeface="Roboto"/>
                <a:ea typeface="Roboto"/>
                <a:cs typeface="Roboto"/>
                <a:sym typeface="Roboto"/>
              </a:rPr>
              <a:t> more than it expands in other directions. To do this A* takes an additional input, a </a:t>
            </a:r>
            <a:r>
              <a:rPr b="1" lang="en" sz="1200">
                <a:latin typeface="Roboto"/>
                <a:ea typeface="Roboto"/>
                <a:cs typeface="Roboto"/>
                <a:sym typeface="Roboto"/>
              </a:rPr>
              <a:t>heuristic function</a:t>
            </a:r>
            <a:r>
              <a:rPr lang="en" sz="1200">
                <a:latin typeface="Roboto"/>
                <a:ea typeface="Roboto"/>
                <a:cs typeface="Roboto"/>
                <a:sym typeface="Roboto"/>
              </a:rPr>
              <a:t> (</a:t>
            </a:r>
            <a:r>
              <a:rPr b="1" lang="en" sz="1200">
                <a:latin typeface="Roboto"/>
                <a:ea typeface="Roboto"/>
                <a:cs typeface="Roboto"/>
                <a:sym typeface="Roboto"/>
              </a:rPr>
              <a:t>h(n)</a:t>
            </a:r>
            <a:r>
              <a:rPr lang="en" sz="1200">
                <a:latin typeface="Roboto"/>
                <a:ea typeface="Roboto"/>
                <a:cs typeface="Roboto"/>
                <a:sym typeface="Roboto"/>
              </a:rPr>
              <a:t>) that tells us how close a given node n is </a:t>
            </a:r>
            <a:r>
              <a:rPr lang="en" sz="1200">
                <a:latin typeface="Roboto"/>
                <a:ea typeface="Roboto"/>
                <a:cs typeface="Roboto"/>
                <a:sym typeface="Roboto"/>
              </a:rPr>
              <a:t>to the goal</a:t>
            </a:r>
            <a:r>
              <a:rPr lang="en" sz="1200">
                <a:latin typeface="Roboto"/>
                <a:ea typeface="Roboto"/>
                <a:cs typeface="Roboto"/>
                <a:sym typeface="Roboto"/>
              </a:rPr>
              <a:t>. It then uses the result of our heuristic + the movement cost as the priority value for the priority queue. Doing this will cause the algorithm to expand in the general direction of the goal and will also </a:t>
            </a:r>
            <a:r>
              <a:rPr b="1" lang="en" sz="1200">
                <a:latin typeface="Roboto"/>
                <a:ea typeface="Roboto"/>
                <a:cs typeface="Roboto"/>
                <a:sym typeface="Roboto"/>
              </a:rPr>
              <a:t>guarantee the best path as long as the heuristic we choose is admissible</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What exactly is a heuristic function</a:t>
            </a:r>
            <a:r>
              <a:rPr lang="en" sz="1200">
                <a:latin typeface="Roboto"/>
                <a:ea typeface="Roboto"/>
                <a:cs typeface="Roboto"/>
                <a:sym typeface="Roboto"/>
              </a:rPr>
              <a:t> and </a:t>
            </a:r>
            <a:r>
              <a:rPr b="1" lang="en" sz="1200">
                <a:latin typeface="Roboto"/>
                <a:ea typeface="Roboto"/>
                <a:cs typeface="Roboto"/>
                <a:sym typeface="Roboto"/>
              </a:rPr>
              <a:t>what does it mean to be admissible</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heuristic function is basically an “educated guess” of how close a node is to the goal. How you implement the heuristic function is up to you and depends on the problem you are trying to solve. Here are three popular basic heuristic methods for 2D graphs: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u="sng">
                <a:solidFill>
                  <a:schemeClr val="hlink"/>
                </a:solidFill>
                <a:latin typeface="Roboto"/>
                <a:ea typeface="Roboto"/>
                <a:cs typeface="Roboto"/>
                <a:sym typeface="Roboto"/>
                <a:hlinkClick r:id="rId3"/>
              </a:rPr>
              <a:t>Manhattan Distance</a:t>
            </a:r>
            <a:r>
              <a:rPr lang="en" sz="1200">
                <a:latin typeface="Roboto"/>
                <a:ea typeface="Roboto"/>
                <a:cs typeface="Roboto"/>
                <a:sym typeface="Roboto"/>
              </a:rPr>
              <a:t> : </a:t>
            </a:r>
            <a:r>
              <a:rPr lang="en" sz="1100">
                <a:latin typeface="Roboto"/>
                <a:ea typeface="Roboto"/>
                <a:cs typeface="Roboto"/>
                <a:sym typeface="Roboto"/>
              </a:rPr>
              <a:t>h(n) = D * (|current.</a:t>
            </a:r>
            <a:r>
              <a:rPr lang="en" sz="1100">
                <a:latin typeface="Roboto"/>
                <a:ea typeface="Roboto"/>
                <a:cs typeface="Roboto"/>
                <a:sym typeface="Roboto"/>
              </a:rPr>
              <a:t>x</a:t>
            </a:r>
            <a:r>
              <a:rPr lang="en" sz="1100">
                <a:latin typeface="Roboto"/>
                <a:ea typeface="Roboto"/>
                <a:cs typeface="Roboto"/>
                <a:sym typeface="Roboto"/>
              </a:rPr>
              <a:t> - goal.</a:t>
            </a:r>
            <a:r>
              <a:rPr lang="en" sz="1100">
                <a:latin typeface="Roboto"/>
                <a:ea typeface="Roboto"/>
                <a:cs typeface="Roboto"/>
                <a:sym typeface="Roboto"/>
              </a:rPr>
              <a:t>x</a:t>
            </a:r>
            <a:r>
              <a:rPr lang="en" sz="1100">
                <a:latin typeface="Roboto"/>
                <a:ea typeface="Roboto"/>
                <a:cs typeface="Roboto"/>
                <a:sym typeface="Roboto"/>
              </a:rPr>
              <a:t>| + |current.y - goal.y|) </a:t>
            </a:r>
            <a:endParaRPr sz="11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Good for </a:t>
            </a:r>
            <a:r>
              <a:rPr lang="en" sz="1200">
                <a:latin typeface="Roboto"/>
                <a:ea typeface="Roboto"/>
                <a:cs typeface="Roboto"/>
                <a:sym typeface="Roboto"/>
              </a:rPr>
              <a:t>square</a:t>
            </a:r>
            <a:r>
              <a:rPr lang="en" sz="1200">
                <a:latin typeface="Roboto"/>
                <a:ea typeface="Roboto"/>
                <a:cs typeface="Roboto"/>
                <a:sym typeface="Roboto"/>
              </a:rPr>
              <a:t> grid graphs (4-way movement). D is the cost of an orthogonal movement.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Diagonal Distance</a:t>
            </a:r>
            <a:r>
              <a:rPr lang="en" sz="1200">
                <a:latin typeface="Roboto"/>
                <a:ea typeface="Roboto"/>
                <a:cs typeface="Roboto"/>
                <a:sym typeface="Roboto"/>
              </a:rPr>
              <a:t> : </a:t>
            </a:r>
            <a:r>
              <a:rPr lang="en" sz="1100">
                <a:latin typeface="Roboto"/>
                <a:ea typeface="Roboto"/>
                <a:cs typeface="Roboto"/>
                <a:sym typeface="Roboto"/>
              </a:rPr>
              <a:t>h(n) = D * (</a:t>
            </a:r>
            <a:r>
              <a:rPr lang="en" sz="1100">
                <a:latin typeface="Roboto"/>
                <a:ea typeface="Roboto"/>
                <a:cs typeface="Roboto"/>
                <a:sym typeface="Roboto"/>
              </a:rPr>
              <a:t>|current.x - goal.x|</a:t>
            </a:r>
            <a:r>
              <a:rPr lang="en" sz="1100">
                <a:latin typeface="Roboto"/>
                <a:ea typeface="Roboto"/>
                <a:cs typeface="Roboto"/>
                <a:sym typeface="Roboto"/>
              </a:rPr>
              <a:t> + </a:t>
            </a:r>
            <a:r>
              <a:rPr lang="en" sz="1100">
                <a:latin typeface="Roboto"/>
                <a:ea typeface="Roboto"/>
                <a:cs typeface="Roboto"/>
                <a:sym typeface="Roboto"/>
              </a:rPr>
              <a:t>|current.y - goal.y|</a:t>
            </a:r>
            <a:r>
              <a:rPr lang="en" sz="1100">
                <a:latin typeface="Roboto"/>
                <a:ea typeface="Roboto"/>
                <a:cs typeface="Roboto"/>
                <a:sym typeface="Roboto"/>
              </a:rPr>
              <a:t>) + (D</a:t>
            </a:r>
            <a:r>
              <a:rPr baseline="-25000" lang="en" sz="1100">
                <a:latin typeface="Roboto"/>
                <a:ea typeface="Roboto"/>
                <a:cs typeface="Roboto"/>
                <a:sym typeface="Roboto"/>
              </a:rPr>
              <a:t>2</a:t>
            </a:r>
            <a:r>
              <a:rPr lang="en" sz="1100">
                <a:latin typeface="Roboto"/>
                <a:ea typeface="Roboto"/>
                <a:cs typeface="Roboto"/>
                <a:sym typeface="Roboto"/>
              </a:rPr>
              <a:t> - 2 * D) * min(</a:t>
            </a:r>
            <a:r>
              <a:rPr lang="en" sz="1100">
                <a:latin typeface="Roboto"/>
                <a:ea typeface="Roboto"/>
                <a:cs typeface="Roboto"/>
                <a:sym typeface="Roboto"/>
              </a:rPr>
              <a:t>|current.x - goal.x|</a:t>
            </a:r>
            <a:r>
              <a:rPr lang="en" sz="1100">
                <a:latin typeface="Roboto"/>
                <a:ea typeface="Roboto"/>
                <a:cs typeface="Roboto"/>
                <a:sym typeface="Roboto"/>
              </a:rPr>
              <a:t>, </a:t>
            </a:r>
            <a:r>
              <a:rPr lang="en" sz="1100">
                <a:latin typeface="Roboto"/>
                <a:ea typeface="Roboto"/>
                <a:cs typeface="Roboto"/>
                <a:sym typeface="Roboto"/>
              </a:rPr>
              <a:t>|current.y - goal.y|</a:t>
            </a:r>
            <a:r>
              <a:rPr lang="en" sz="1100">
                <a:latin typeface="Roboto"/>
                <a:ea typeface="Roboto"/>
                <a:cs typeface="Roboto"/>
                <a:sym typeface="Roboto"/>
              </a:rPr>
              <a:t>) </a:t>
            </a:r>
            <a:endParaRPr sz="11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If your grid allows diagonal movement as well then you should use this instead. D</a:t>
            </a:r>
            <a:r>
              <a:rPr baseline="-25000" lang="en" sz="1200">
                <a:latin typeface="Roboto"/>
                <a:ea typeface="Roboto"/>
                <a:cs typeface="Roboto"/>
                <a:sym typeface="Roboto"/>
              </a:rPr>
              <a:t>2</a:t>
            </a:r>
            <a:r>
              <a:rPr lang="en" sz="1200">
                <a:latin typeface="Roboto"/>
                <a:ea typeface="Roboto"/>
                <a:cs typeface="Roboto"/>
                <a:sym typeface="Roboto"/>
              </a:rPr>
              <a:t> is the cost of a diagonal movement.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Euclidean Distance</a:t>
            </a:r>
            <a:r>
              <a:rPr lang="en" sz="1200">
                <a:latin typeface="Roboto"/>
                <a:ea typeface="Roboto"/>
                <a:cs typeface="Roboto"/>
                <a:sym typeface="Roboto"/>
              </a:rPr>
              <a:t> : </a:t>
            </a:r>
            <a:r>
              <a:rPr lang="en" sz="1100">
                <a:latin typeface="Roboto"/>
                <a:ea typeface="Roboto"/>
                <a:cs typeface="Roboto"/>
                <a:sym typeface="Roboto"/>
              </a:rPr>
              <a:t>h(n) = D * sqrt((</a:t>
            </a:r>
            <a:r>
              <a:rPr lang="en" sz="1100">
                <a:latin typeface="Roboto"/>
                <a:ea typeface="Roboto"/>
                <a:cs typeface="Roboto"/>
                <a:sym typeface="Roboto"/>
              </a:rPr>
              <a:t>current.x - goal.x)</a:t>
            </a:r>
            <a:r>
              <a:rPr lang="en" sz="1100">
                <a:latin typeface="Roboto"/>
                <a:ea typeface="Roboto"/>
                <a:cs typeface="Roboto"/>
                <a:sym typeface="Roboto"/>
              </a:rPr>
              <a:t> * (</a:t>
            </a:r>
            <a:r>
              <a:rPr lang="en" sz="1100">
                <a:latin typeface="Roboto"/>
                <a:ea typeface="Roboto"/>
                <a:cs typeface="Roboto"/>
                <a:sym typeface="Roboto"/>
              </a:rPr>
              <a:t>current.x - goal.x) </a:t>
            </a:r>
            <a:r>
              <a:rPr lang="en" sz="1100">
                <a:latin typeface="Roboto"/>
                <a:ea typeface="Roboto"/>
                <a:cs typeface="Roboto"/>
                <a:sym typeface="Roboto"/>
              </a:rPr>
              <a:t>+ (</a:t>
            </a:r>
            <a:r>
              <a:rPr lang="en" sz="1100">
                <a:latin typeface="Roboto"/>
                <a:ea typeface="Roboto"/>
                <a:cs typeface="Roboto"/>
                <a:sym typeface="Roboto"/>
              </a:rPr>
              <a:t>current.y - goal.y) </a:t>
            </a:r>
            <a:r>
              <a:rPr lang="en" sz="1100">
                <a:latin typeface="Roboto"/>
                <a:ea typeface="Roboto"/>
                <a:cs typeface="Roboto"/>
                <a:sym typeface="Roboto"/>
              </a:rPr>
              <a:t>* (</a:t>
            </a:r>
            <a:r>
              <a:rPr lang="en" sz="1100">
                <a:latin typeface="Roboto"/>
                <a:ea typeface="Roboto"/>
                <a:cs typeface="Roboto"/>
                <a:sym typeface="Roboto"/>
              </a:rPr>
              <a:t>current.y - goal.y)</a:t>
            </a:r>
            <a:r>
              <a:rPr lang="en" sz="1100">
                <a:latin typeface="Roboto"/>
                <a:ea typeface="Roboto"/>
                <a:cs typeface="Roboto"/>
                <a:sym typeface="Roboto"/>
              </a:rPr>
              <a:t>) </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If your graph allows </a:t>
            </a:r>
            <a:r>
              <a:rPr lang="en" sz="1200">
                <a:latin typeface="Roboto"/>
                <a:ea typeface="Roboto"/>
                <a:cs typeface="Roboto"/>
                <a:sym typeface="Roboto"/>
              </a:rPr>
              <a:t>multi directional</a:t>
            </a:r>
            <a:r>
              <a:rPr lang="en" sz="1200">
                <a:latin typeface="Roboto"/>
                <a:ea typeface="Roboto"/>
                <a:cs typeface="Roboto"/>
                <a:sym typeface="Roboto"/>
              </a:rPr>
              <a:t> movement (not a grid) then you should probably use euclidean distance.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Note that when calculating these heuristics we can disregard things like obstacles, dead ends, etc. As long as we do not overestimate the actual cost then its ok, which is why the heuristic is often also called a “</a:t>
            </a:r>
            <a:r>
              <a:rPr b="1" lang="en" sz="1200">
                <a:latin typeface="Roboto"/>
                <a:ea typeface="Roboto"/>
                <a:cs typeface="Roboto"/>
                <a:sym typeface="Roboto"/>
              </a:rPr>
              <a:t>guess”</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Finally, a heuristic is said to be </a:t>
            </a:r>
            <a:r>
              <a:rPr b="1" lang="en" sz="1200" u="sng">
                <a:latin typeface="Roboto"/>
                <a:ea typeface="Roboto"/>
                <a:cs typeface="Roboto"/>
                <a:sym typeface="Roboto"/>
              </a:rPr>
              <a:t>admissible</a:t>
            </a:r>
            <a:r>
              <a:rPr b="1" lang="en" sz="1200">
                <a:latin typeface="Roboto"/>
                <a:ea typeface="Roboto"/>
                <a:cs typeface="Roboto"/>
                <a:sym typeface="Roboto"/>
              </a:rPr>
              <a:t> if and only if the heuristic function does not overestimate the actual cost</a:t>
            </a:r>
            <a:r>
              <a:rPr lang="en" sz="1200">
                <a:latin typeface="Roboto"/>
                <a:ea typeface="Roboto"/>
                <a:cs typeface="Roboto"/>
                <a:sym typeface="Roboto"/>
              </a:rPr>
              <a:t> to get to the goal. If your </a:t>
            </a:r>
            <a:r>
              <a:rPr lang="en" sz="1200" u="sng">
                <a:latin typeface="Roboto"/>
                <a:ea typeface="Roboto"/>
                <a:cs typeface="Roboto"/>
                <a:sym typeface="Roboto"/>
              </a:rPr>
              <a:t>heuristic is not admissible, then A* does not guarantee the best path</a:t>
            </a:r>
            <a:r>
              <a:rPr lang="en" sz="1200">
                <a:latin typeface="Roboto"/>
                <a:ea typeface="Roboto"/>
                <a:cs typeface="Roboto"/>
                <a:sym typeface="Roboto"/>
              </a:rPr>
              <a:t> to the goal. </a:t>
            </a:r>
            <a:endParaRPr sz="1200">
              <a:latin typeface="Roboto"/>
              <a:ea typeface="Roboto"/>
              <a:cs typeface="Roboto"/>
              <a:sym typeface="Roboto"/>
            </a:endParaRPr>
          </a:p>
        </p:txBody>
      </p:sp>
      <p:sp>
        <p:nvSpPr>
          <p:cNvPr id="181" name="Google Shape;181;p22"/>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85" name="Shape 185"/>
        <p:cNvGrpSpPr/>
        <p:nvPr/>
      </p:nvGrpSpPr>
      <p:grpSpPr>
        <a:xfrm>
          <a:off x="0" y="0"/>
          <a:ext cx="0" cy="0"/>
          <a:chOff x="0" y="0"/>
          <a:chExt cx="0" cy="0"/>
        </a:xfrm>
      </p:grpSpPr>
      <p:sp>
        <p:nvSpPr>
          <p:cNvPr id="186" name="Google Shape;186;p23"/>
          <p:cNvSpPr/>
          <p:nvPr/>
        </p:nvSpPr>
        <p:spPr>
          <a:xfrm>
            <a:off x="44150" y="1155250"/>
            <a:ext cx="4473900" cy="39441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88" name="Google Shape;188;p23"/>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89" name="Google Shape;189;p23"/>
          <p:cNvSpPr txBox="1"/>
          <p:nvPr/>
        </p:nvSpPr>
        <p:spPr>
          <a:xfrm>
            <a:off x="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final pseudo code for A* is very similar to Dijkstra’s Algorithm but with very minor changes. The only difference is that we use both g(n) and h(n) together to determine which node in the open list to expand first: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PriorityQueue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0)</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Set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Dictionary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a:t>
            </a:r>
            <a:r>
              <a:rPr lang="en" sz="1000">
                <a:solidFill>
                  <a:srgbClr val="357FD6"/>
                </a:solidFill>
                <a:latin typeface="Consolas"/>
                <a:ea typeface="Consolas"/>
                <a:cs typeface="Consolas"/>
                <a:sym typeface="Consolas"/>
              </a:rPr>
              <a:t>null</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gn </a:t>
            </a:r>
            <a:r>
              <a:rPr lang="en" sz="1000">
                <a:solidFill>
                  <a:schemeClr val="lt1"/>
                </a:solidFill>
                <a:latin typeface="Consolas"/>
                <a:ea typeface="Consolas"/>
                <a:cs typeface="Consolas"/>
                <a:sym typeface="Consolas"/>
              </a:rPr>
              <a:t>= </a:t>
            </a:r>
            <a:r>
              <a:rPr lang="en" sz="1000">
                <a:solidFill>
                  <a:srgbClr val="3FC9AE"/>
                </a:solidFill>
                <a:latin typeface="Consolas"/>
                <a:ea typeface="Consolas"/>
                <a:cs typeface="Consolas"/>
                <a:sym typeface="Consolas"/>
              </a:rPr>
              <a:t>Dictionary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0</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fn </a:t>
            </a:r>
            <a:r>
              <a:rPr lang="en" sz="1000">
                <a:solidFill>
                  <a:schemeClr val="lt1"/>
                </a:solidFill>
                <a:latin typeface="Consolas"/>
                <a:ea typeface="Consolas"/>
                <a:cs typeface="Consolas"/>
                <a:sym typeface="Consolas"/>
              </a:rPr>
              <a:t>= </a:t>
            </a:r>
            <a:r>
              <a:rPr lang="en" sz="1000">
                <a:solidFill>
                  <a:srgbClr val="3FC9AE"/>
                </a:solidFill>
                <a:latin typeface="Consolas"/>
                <a:ea typeface="Consolas"/>
                <a:cs typeface="Consolas"/>
                <a:sym typeface="Consolas"/>
              </a:rPr>
              <a:t>Dictionary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fn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a:t>
            </a:r>
            <a:r>
              <a:rPr lang="en" sz="1000">
                <a:solidFill>
                  <a:srgbClr val="DCDCAA"/>
                </a:solidFill>
                <a:latin typeface="Consolas"/>
                <a:ea typeface="Consolas"/>
                <a:cs typeface="Consolas"/>
                <a:sym typeface="Consolas"/>
              </a:rPr>
              <a:t>Heuristic</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goal</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while</a:t>
            </a:r>
            <a:r>
              <a:rPr lang="en" sz="1000">
                <a:solidFill>
                  <a:schemeClr val="lt1"/>
                </a:solidFill>
                <a:latin typeface="Consolas"/>
                <a:ea typeface="Consolas"/>
                <a:cs typeface="Consolas"/>
                <a:sym typeface="Consolas"/>
              </a:rPr>
              <a:t> not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Empty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Pop</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closed_list.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foreach</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in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GetNeighbors</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g_next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EdgeWeight</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not in </a:t>
            </a:r>
            <a:r>
              <a:rPr lang="en" sz="1000">
                <a:solidFill>
                  <a:srgbClr val="71CDFB"/>
                </a:solidFill>
                <a:latin typeface="Consolas"/>
                <a:ea typeface="Consolas"/>
                <a:cs typeface="Consolas"/>
                <a:sym typeface="Consolas"/>
              </a:rPr>
              <a:t>gn </a:t>
            </a:r>
            <a:r>
              <a:rPr lang="en" sz="1000">
                <a:solidFill>
                  <a:schemeClr val="lt1"/>
                </a:solidFill>
                <a:latin typeface="Consolas"/>
                <a:ea typeface="Consolas"/>
                <a:cs typeface="Consolas"/>
                <a:sym typeface="Consolas"/>
              </a:rPr>
              <a:t>or </a:t>
            </a:r>
            <a:r>
              <a:rPr lang="en" sz="1000">
                <a:solidFill>
                  <a:srgbClr val="71CDFB"/>
                </a:solidFill>
                <a:latin typeface="Consolas"/>
                <a:ea typeface="Consolas"/>
                <a:cs typeface="Consolas"/>
                <a:sym typeface="Consolas"/>
              </a:rPr>
              <a:t>g_next</a:t>
            </a:r>
            <a:r>
              <a:rPr lang="en" sz="1000">
                <a:solidFill>
                  <a:schemeClr val="lt1"/>
                </a:solidFill>
                <a:latin typeface="Consolas"/>
                <a:ea typeface="Consolas"/>
                <a:cs typeface="Consolas"/>
                <a:sym typeface="Consolas"/>
              </a:rPr>
              <a:t> &lt;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g_next</a:t>
            </a:r>
            <a:endParaRPr sz="1000">
              <a:solidFill>
                <a:srgbClr val="71CDFB"/>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         fn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g_next </a:t>
            </a:r>
            <a:r>
              <a:rPr lang="en" sz="1000">
                <a:solidFill>
                  <a:schemeClr val="lt1"/>
                </a:solidFill>
                <a:latin typeface="Consolas"/>
                <a:ea typeface="Consolas"/>
                <a:cs typeface="Consolas"/>
                <a:sym typeface="Consolas"/>
              </a:rPr>
              <a:t>+ </a:t>
            </a:r>
            <a:r>
              <a:rPr lang="en" sz="1000">
                <a:solidFill>
                  <a:srgbClr val="DCDCAA"/>
                </a:solidFill>
                <a:latin typeface="Consolas"/>
                <a:ea typeface="Consolas"/>
                <a:cs typeface="Consolas"/>
                <a:sym typeface="Consolas"/>
              </a:rPr>
              <a:t>Heuristic</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goal</a:t>
            </a:r>
            <a:r>
              <a:rPr lang="en" sz="1000">
                <a:solidFill>
                  <a:schemeClr val="lt1"/>
                </a:solidFill>
                <a:latin typeface="Consolas"/>
                <a:ea typeface="Consolas"/>
                <a:cs typeface="Consolas"/>
                <a:sym typeface="Consolas"/>
              </a:rPr>
              <a:t>)</a:t>
            </a:r>
            <a:endParaRPr sz="1000">
              <a:solidFill>
                <a:srgbClr val="71CDFB"/>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fn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current</a:t>
            </a:r>
            <a:endParaRPr sz="1200">
              <a:latin typeface="Roboto"/>
              <a:ea typeface="Roboto"/>
              <a:cs typeface="Roboto"/>
              <a:sym typeface="Roboto"/>
            </a:endParaRPr>
          </a:p>
        </p:txBody>
      </p:sp>
      <p:pic>
        <p:nvPicPr>
          <p:cNvPr id="190" name="Google Shape;190;p23"/>
          <p:cNvPicPr preferRelativeResize="0"/>
          <p:nvPr/>
        </p:nvPicPr>
        <p:blipFill>
          <a:blip r:embed="rId3">
            <a:alphaModFix/>
          </a:blip>
          <a:stretch>
            <a:fillRect/>
          </a:stretch>
        </p:blipFill>
        <p:spPr>
          <a:xfrm>
            <a:off x="4560101" y="1155250"/>
            <a:ext cx="2263186" cy="2395875"/>
          </a:xfrm>
          <a:prstGeom prst="rect">
            <a:avLst/>
          </a:prstGeom>
          <a:noFill/>
          <a:ln cap="flat" cmpd="sng" w="9525">
            <a:solidFill>
              <a:schemeClr val="dk2"/>
            </a:solidFill>
            <a:prstDash val="solid"/>
            <a:round/>
            <a:headEnd len="sm" w="sm" type="none"/>
            <a:tailEnd len="sm" w="sm" type="none"/>
          </a:ln>
        </p:spPr>
      </p:pic>
      <p:pic>
        <p:nvPicPr>
          <p:cNvPr id="191" name="Google Shape;191;p23"/>
          <p:cNvPicPr preferRelativeResize="0"/>
          <p:nvPr/>
        </p:nvPicPr>
        <p:blipFill>
          <a:blip r:embed="rId4">
            <a:alphaModFix/>
          </a:blip>
          <a:stretch>
            <a:fillRect/>
          </a:stretch>
        </p:blipFill>
        <p:spPr>
          <a:xfrm>
            <a:off x="6865350" y="1155250"/>
            <a:ext cx="2278650" cy="2395875"/>
          </a:xfrm>
          <a:prstGeom prst="rect">
            <a:avLst/>
          </a:prstGeom>
          <a:noFill/>
          <a:ln cap="flat" cmpd="sng" w="9525">
            <a:solidFill>
              <a:schemeClr val="dk2"/>
            </a:solidFill>
            <a:prstDash val="solid"/>
            <a:round/>
            <a:headEnd len="sm" w="sm" type="none"/>
            <a:tailEnd len="sm" w="sm" type="none"/>
          </a:ln>
        </p:spPr>
      </p:pic>
      <p:grpSp>
        <p:nvGrpSpPr>
          <p:cNvPr id="192" name="Google Shape;192;p23"/>
          <p:cNvGrpSpPr/>
          <p:nvPr/>
        </p:nvGrpSpPr>
        <p:grpSpPr>
          <a:xfrm>
            <a:off x="2185475" y="1199425"/>
            <a:ext cx="2278800" cy="561450"/>
            <a:chOff x="2185475" y="1199425"/>
            <a:chExt cx="2278800" cy="561450"/>
          </a:xfrm>
        </p:grpSpPr>
        <p:sp>
          <p:nvSpPr>
            <p:cNvPr id="193" name="Google Shape;193;p23"/>
            <p:cNvSpPr/>
            <p:nvPr/>
          </p:nvSpPr>
          <p:spPr>
            <a:xfrm>
              <a:off x="2200150" y="1206775"/>
              <a:ext cx="2263200" cy="55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2185475" y="1199425"/>
              <a:ext cx="2278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Note: Dijkstra is just A* with a heuristic of 0.</a:t>
              </a:r>
              <a:endParaRPr sz="1200">
                <a:latin typeface="Roboto"/>
                <a:ea typeface="Roboto"/>
                <a:cs typeface="Roboto"/>
                <a:sym typeface="Roboto"/>
              </a:endParaRPr>
            </a:p>
          </p:txBody>
        </p:sp>
      </p:grpSp>
      <p:sp>
        <p:nvSpPr>
          <p:cNvPr id="195" name="Google Shape;195;p23"/>
          <p:cNvSpPr/>
          <p:nvPr/>
        </p:nvSpPr>
        <p:spPr>
          <a:xfrm>
            <a:off x="706400" y="4309875"/>
            <a:ext cx="3097800" cy="154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3"/>
          <p:cNvPicPr preferRelativeResize="0"/>
          <p:nvPr/>
        </p:nvPicPr>
        <p:blipFill>
          <a:blip r:embed="rId5">
            <a:alphaModFix/>
          </a:blip>
          <a:stretch>
            <a:fillRect/>
          </a:stretch>
        </p:blipFill>
        <p:spPr>
          <a:xfrm>
            <a:off x="7591975" y="3591475"/>
            <a:ext cx="1552025" cy="1552025"/>
          </a:xfrm>
          <a:prstGeom prst="rect">
            <a:avLst/>
          </a:prstGeom>
          <a:noFill/>
          <a:ln cap="flat" cmpd="sng" w="9525">
            <a:solidFill>
              <a:schemeClr val="dk2"/>
            </a:solidFill>
            <a:prstDash val="solid"/>
            <a:round/>
            <a:headEnd len="sm" w="sm" type="none"/>
            <a:tailEnd len="sm" w="sm" type="none"/>
          </a:ln>
        </p:spPr>
      </p:pic>
      <p:sp>
        <p:nvSpPr>
          <p:cNvPr id="197" name="Google Shape;197;p23"/>
          <p:cNvSpPr/>
          <p:nvPr/>
        </p:nvSpPr>
        <p:spPr>
          <a:xfrm>
            <a:off x="2060350" y="4464300"/>
            <a:ext cx="772500" cy="1893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nvSpPr>
        <p:spPr>
          <a:xfrm>
            <a:off x="4560100" y="3591475"/>
            <a:ext cx="2989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As long as the heuristic is admissible, A* finds an optimal path and does it faster than Dijkstra’s Algorithm. </a:t>
            </a:r>
            <a:endParaRPr>
              <a:latin typeface="Roboto"/>
              <a:ea typeface="Roboto"/>
              <a:cs typeface="Roboto"/>
              <a:sym typeface="Roboto"/>
            </a:endParaRPr>
          </a:p>
        </p:txBody>
      </p:sp>
      <p:sp>
        <p:nvSpPr>
          <p:cNvPr id="199" name="Google Shape;199;p23"/>
          <p:cNvSpPr/>
          <p:nvPr/>
        </p:nvSpPr>
        <p:spPr>
          <a:xfrm>
            <a:off x="80950" y="2571750"/>
            <a:ext cx="4290000" cy="3534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04" name="Shape 204"/>
        <p:cNvGrpSpPr/>
        <p:nvPr/>
      </p:nvGrpSpPr>
      <p:grpSpPr>
        <a:xfrm>
          <a:off x="0" y="0"/>
          <a:ext cx="0" cy="0"/>
          <a:chOff x="0" y="0"/>
          <a:chExt cx="0" cy="0"/>
        </a:xfrm>
      </p:grpSpPr>
      <p:sp>
        <p:nvSpPr>
          <p:cNvPr id="205" name="Google Shape;205;p24"/>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Hierarchical Pathfinding</a:t>
            </a:r>
            <a:endParaRPr>
              <a:solidFill>
                <a:srgbClr val="F5F5F5"/>
              </a:solidFill>
            </a:endParaRPr>
          </a:p>
        </p:txBody>
      </p:sp>
      <p:sp>
        <p:nvSpPr>
          <p:cNvPr id="206" name="Google Shape;206;p24"/>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207" name="Google Shape;207;p24"/>
          <p:cNvSpPr txBox="1"/>
          <p:nvPr/>
        </p:nvSpPr>
        <p:spPr>
          <a:xfrm>
            <a:off x="0" y="647700"/>
            <a:ext cx="46239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Hierarchical Pathfinding (HP)</a:t>
            </a:r>
            <a:r>
              <a:rPr lang="en" sz="1200">
                <a:latin typeface="Roboto"/>
                <a:ea typeface="Roboto"/>
                <a:cs typeface="Roboto"/>
                <a:sym typeface="Roboto"/>
              </a:rPr>
              <a:t>, is an optimization that can be applied to our pathfinding algorithms.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By separating the graph into clusters, we can create a “higher level” graph which is even more simple than the original.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can then perform a pathfinding algorithm on the higher level graph to determine which clusters will take us to our goal (cluster path - shown in yellow in the example on the right).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With this knowledge, we can optimize the pathfinding algorithm at the “lower level” (shown in blue in the example on the right).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example on the right is using </a:t>
            </a:r>
            <a:r>
              <a:rPr b="1" lang="en" sz="1200">
                <a:latin typeface="Roboto"/>
                <a:ea typeface="Roboto"/>
                <a:cs typeface="Roboto"/>
                <a:sym typeface="Roboto"/>
              </a:rPr>
              <a:t>Hierarchical Pathfinding A* (HPA*)</a:t>
            </a:r>
            <a:r>
              <a:rPr lang="en" sz="1200">
                <a:latin typeface="Roboto"/>
                <a:ea typeface="Roboto"/>
                <a:cs typeface="Roboto"/>
                <a:sym typeface="Roboto"/>
              </a:rPr>
              <a:t> in order to calculate the path.</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When calculating the path at the lower level, since we know which clusters the path should be part of, then when expanding the open list we can give a much higher weight to nodes that are not part of the cluster path returned by the higher level pathfinding pass. This results in an optimization as less nodes need to be explored.</a:t>
            </a:r>
            <a:endParaRPr sz="1200">
              <a:latin typeface="Roboto"/>
              <a:ea typeface="Roboto"/>
              <a:cs typeface="Roboto"/>
              <a:sym typeface="Roboto"/>
            </a:endParaRPr>
          </a:p>
        </p:txBody>
      </p:sp>
      <p:pic>
        <p:nvPicPr>
          <p:cNvPr id="208" name="Google Shape;208;p24"/>
          <p:cNvPicPr preferRelativeResize="0"/>
          <p:nvPr/>
        </p:nvPicPr>
        <p:blipFill>
          <a:blip r:embed="rId3">
            <a:alphaModFix/>
          </a:blip>
          <a:stretch>
            <a:fillRect/>
          </a:stretch>
        </p:blipFill>
        <p:spPr>
          <a:xfrm>
            <a:off x="4623915" y="647700"/>
            <a:ext cx="4508036" cy="4495800"/>
          </a:xfrm>
          <a:prstGeom prst="rect">
            <a:avLst/>
          </a:prstGeom>
          <a:noFill/>
          <a:ln>
            <a:noFill/>
          </a:ln>
        </p:spPr>
      </p:pic>
      <p:sp>
        <p:nvSpPr>
          <p:cNvPr id="209" name="Google Shape;209;p24"/>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13" name="Shape 213"/>
        <p:cNvGrpSpPr/>
        <p:nvPr/>
      </p:nvGrpSpPr>
      <p:grpSpPr>
        <a:xfrm>
          <a:off x="0" y="0"/>
          <a:ext cx="0" cy="0"/>
          <a:chOff x="0" y="0"/>
          <a:chExt cx="0" cy="0"/>
        </a:xfrm>
      </p:grpSpPr>
      <p:sp>
        <p:nvSpPr>
          <p:cNvPr id="214" name="Google Shape;214;p25"/>
          <p:cNvSpPr/>
          <p:nvPr/>
        </p:nvSpPr>
        <p:spPr>
          <a:xfrm>
            <a:off x="0" y="2880900"/>
            <a:ext cx="4957200" cy="2262600"/>
          </a:xfrm>
          <a:prstGeom prst="rect">
            <a:avLst/>
          </a:prstGeom>
          <a:solidFill>
            <a:srgbClr val="212121"/>
          </a:solidFill>
          <a:ln cap="flat" cmpd="sng" w="9525">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l">
              <a:spcBef>
                <a:spcPts val="0"/>
              </a:spcBef>
              <a:spcAft>
                <a:spcPts val="0"/>
              </a:spcAft>
              <a:buNone/>
            </a:pPr>
            <a:r>
              <a:rPr lang="en" sz="900">
                <a:solidFill>
                  <a:srgbClr val="71CDFB"/>
                </a:solidFill>
                <a:latin typeface="Consolas"/>
                <a:ea typeface="Consolas"/>
                <a:cs typeface="Consolas"/>
                <a:sym typeface="Consolas"/>
              </a:rPr>
              <a:t>current</a:t>
            </a:r>
            <a:r>
              <a:rPr lang="en" sz="900">
                <a:solidFill>
                  <a:schemeClr val="lt1"/>
                </a:solidFill>
                <a:latin typeface="Consolas"/>
                <a:ea typeface="Consolas"/>
                <a:cs typeface="Consolas"/>
                <a:sym typeface="Consolas"/>
              </a:rPr>
              <a:t> = 0</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 = 1</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rgbClr val="71CDFB"/>
                </a:solidFill>
                <a:latin typeface="Consolas"/>
                <a:ea typeface="Consolas"/>
                <a:cs typeface="Consolas"/>
                <a:sym typeface="Consolas"/>
              </a:rPr>
              <a:t>smoothedPath</a:t>
            </a:r>
            <a:r>
              <a:rPr lang="en" sz="900">
                <a:solidFill>
                  <a:schemeClr val="lt1"/>
                </a:solidFill>
                <a:latin typeface="Consolas"/>
                <a:ea typeface="Consolas"/>
                <a:cs typeface="Consolas"/>
                <a:sym typeface="Consolas"/>
              </a:rPr>
              <a:t> = </a:t>
            </a:r>
            <a:r>
              <a:rPr lang="en" sz="900">
                <a:solidFill>
                  <a:schemeClr val="dk1"/>
                </a:solidFill>
                <a:latin typeface="Consolas"/>
                <a:ea typeface="Consolas"/>
                <a:cs typeface="Consolas"/>
                <a:sym typeface="Consolas"/>
              </a:rPr>
              <a:t>new</a:t>
            </a:r>
            <a:r>
              <a:rPr lang="en" sz="900">
                <a:solidFill>
                  <a:schemeClr val="lt1"/>
                </a:solidFill>
                <a:latin typeface="Consolas"/>
                <a:ea typeface="Consolas"/>
                <a:cs typeface="Consolas"/>
                <a:sym typeface="Consolas"/>
              </a:rPr>
              <a:t> </a:t>
            </a:r>
            <a:r>
              <a:rPr lang="en" sz="900">
                <a:solidFill>
                  <a:srgbClr val="3FC9AE"/>
                </a:solidFill>
                <a:latin typeface="Consolas"/>
                <a:ea typeface="Consolas"/>
                <a:cs typeface="Consolas"/>
                <a:sym typeface="Consolas"/>
              </a:rPr>
              <a:t>List</a:t>
            </a:r>
            <a:r>
              <a:rPr lang="en" sz="900">
                <a:solidFill>
                  <a:schemeClr val="lt1"/>
                </a:solidFill>
                <a:latin typeface="Consolas"/>
                <a:ea typeface="Consolas"/>
                <a:cs typeface="Consolas"/>
                <a:sym typeface="Consolas"/>
              </a:rPr>
              <a:t>() { </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[0] }</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rgbClr val="D8A0DF"/>
                </a:solidFill>
                <a:latin typeface="Consolas"/>
                <a:ea typeface="Consolas"/>
                <a:cs typeface="Consolas"/>
                <a:sym typeface="Consolas"/>
              </a:rPr>
              <a:t>while</a:t>
            </a: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 &lt; </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a:t>
            </a:r>
            <a:r>
              <a:rPr lang="en" sz="900">
                <a:solidFill>
                  <a:srgbClr val="DCDCAA"/>
                </a:solidFill>
                <a:latin typeface="Consolas"/>
                <a:ea typeface="Consolas"/>
                <a:cs typeface="Consolas"/>
                <a:sym typeface="Consolas"/>
              </a:rPr>
              <a:t>Count</a:t>
            </a:r>
            <a:r>
              <a:rPr lang="en" sz="900">
                <a:solidFill>
                  <a:schemeClr val="lt1"/>
                </a:solidFill>
                <a:latin typeface="Consolas"/>
                <a:ea typeface="Consolas"/>
                <a:cs typeface="Consolas"/>
                <a:sym typeface="Consolas"/>
              </a:rPr>
              <a:t>): </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608B4E"/>
                </a:solidFill>
                <a:latin typeface="Consolas"/>
                <a:ea typeface="Consolas"/>
                <a:cs typeface="Consolas"/>
                <a:sym typeface="Consolas"/>
              </a:rPr>
              <a:t>// raycast from curent node to next node and check if we hit an obstacle</a:t>
            </a:r>
            <a:endParaRPr sz="900">
              <a:solidFill>
                <a:srgbClr val="608B4E"/>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obstacle_hit</a:t>
            </a:r>
            <a:r>
              <a:rPr lang="en" sz="900">
                <a:solidFill>
                  <a:schemeClr val="lt1"/>
                </a:solidFill>
                <a:latin typeface="Consolas"/>
                <a:ea typeface="Consolas"/>
                <a:cs typeface="Consolas"/>
                <a:sym typeface="Consolas"/>
              </a:rPr>
              <a:t> = </a:t>
            </a:r>
            <a:r>
              <a:rPr lang="en" sz="900">
                <a:solidFill>
                  <a:srgbClr val="DCDCAA"/>
                </a:solidFill>
                <a:latin typeface="Consolas"/>
                <a:ea typeface="Consolas"/>
                <a:cs typeface="Consolas"/>
                <a:sym typeface="Consolas"/>
              </a:rPr>
              <a:t>CheckObstacleInLineOfSight</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current</a:t>
            </a: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D8A0DF"/>
                </a:solidFill>
                <a:latin typeface="Consolas"/>
                <a:ea typeface="Consolas"/>
                <a:cs typeface="Consolas"/>
                <a:sym typeface="Consolas"/>
              </a:rPr>
              <a:t>if </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obstacle_hit</a:t>
            </a:r>
            <a:r>
              <a:rPr lang="en" sz="900">
                <a:solidFill>
                  <a:schemeClr val="lt1"/>
                </a:solidFill>
                <a:latin typeface="Consolas"/>
                <a:ea typeface="Consolas"/>
                <a:cs typeface="Consolas"/>
                <a:sym typeface="Consolas"/>
              </a:rPr>
              <a:t>):</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smoothedPath</a:t>
            </a:r>
            <a:r>
              <a:rPr lang="en" sz="900">
                <a:solidFill>
                  <a:schemeClr val="lt1"/>
                </a:solidFill>
                <a:latin typeface="Consolas"/>
                <a:ea typeface="Consolas"/>
                <a:cs typeface="Consolas"/>
                <a:sym typeface="Consolas"/>
              </a:rPr>
              <a:t>.</a:t>
            </a:r>
            <a:r>
              <a:rPr lang="en" sz="900">
                <a:solidFill>
                  <a:srgbClr val="DCDCAA"/>
                </a:solidFill>
                <a:latin typeface="Consolas"/>
                <a:ea typeface="Consolas"/>
                <a:cs typeface="Consolas"/>
                <a:sym typeface="Consolas"/>
              </a:rPr>
              <a:t>Add</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 - 1])</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current </a:t>
            </a: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next </a:t>
            </a:r>
            <a:r>
              <a:rPr lang="en" sz="900">
                <a:solidFill>
                  <a:schemeClr val="lt1"/>
                </a:solidFill>
                <a:latin typeface="Consolas"/>
                <a:ea typeface="Consolas"/>
                <a:cs typeface="Consolas"/>
                <a:sym typeface="Consolas"/>
              </a:rPr>
              <a:t>- 1</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D8A0DF"/>
                </a:solidFill>
                <a:latin typeface="Consolas"/>
                <a:ea typeface="Consolas"/>
                <a:cs typeface="Consolas"/>
                <a:sym typeface="Consolas"/>
              </a:rPr>
              <a:t>else</a:t>
            </a:r>
            <a:r>
              <a:rPr lang="en" sz="900">
                <a:solidFill>
                  <a:schemeClr val="lt1"/>
                </a:solidFill>
                <a:latin typeface="Consolas"/>
                <a:ea typeface="Consolas"/>
                <a:cs typeface="Consolas"/>
                <a:sym typeface="Consolas"/>
              </a:rPr>
              <a:t>:</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next</a:t>
            </a:r>
            <a:endParaRPr sz="900">
              <a:solidFill>
                <a:srgbClr val="71CDFB"/>
              </a:solidFill>
              <a:latin typeface="Consolas"/>
              <a:ea typeface="Consolas"/>
              <a:cs typeface="Consolas"/>
              <a:sym typeface="Consolas"/>
            </a:endParaRPr>
          </a:p>
          <a:p>
            <a:pPr indent="0" lvl="0" marL="0" rtl="0" algn="l">
              <a:spcBef>
                <a:spcPts val="0"/>
              </a:spcBef>
              <a:spcAft>
                <a:spcPts val="0"/>
              </a:spcAft>
              <a:buNone/>
            </a:pPr>
            <a:r>
              <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rgbClr val="D8A0DF"/>
                </a:solidFill>
                <a:latin typeface="Consolas"/>
                <a:ea typeface="Consolas"/>
                <a:cs typeface="Consolas"/>
                <a:sym typeface="Consolas"/>
              </a:rPr>
              <a:t>if </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 &gt; 1)</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chemeClr val="lt1"/>
                </a:solidFill>
                <a:latin typeface="Consolas"/>
                <a:ea typeface="Consolas"/>
                <a:cs typeface="Consolas"/>
                <a:sym typeface="Consolas"/>
              </a:rPr>
              <a:t>   </a:t>
            </a:r>
            <a:r>
              <a:rPr lang="en" sz="900">
                <a:solidFill>
                  <a:srgbClr val="71CDFB"/>
                </a:solidFill>
                <a:latin typeface="Consolas"/>
                <a:ea typeface="Consolas"/>
                <a:cs typeface="Consolas"/>
                <a:sym typeface="Consolas"/>
              </a:rPr>
              <a:t>smoothedPath</a:t>
            </a:r>
            <a:r>
              <a:rPr lang="en" sz="900">
                <a:solidFill>
                  <a:schemeClr val="lt1"/>
                </a:solidFill>
                <a:latin typeface="Consolas"/>
                <a:ea typeface="Consolas"/>
                <a:cs typeface="Consolas"/>
                <a:sym typeface="Consolas"/>
              </a:rPr>
              <a:t>.</a:t>
            </a:r>
            <a:r>
              <a:rPr lang="en" sz="900">
                <a:solidFill>
                  <a:srgbClr val="DCDCAA"/>
                </a:solidFill>
                <a:latin typeface="Consolas"/>
                <a:ea typeface="Consolas"/>
                <a:cs typeface="Consolas"/>
                <a:sym typeface="Consolas"/>
              </a:rPr>
              <a:t>Add</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path</a:t>
            </a:r>
            <a:r>
              <a:rPr lang="en" sz="900">
                <a:solidFill>
                  <a:schemeClr val="lt1"/>
                </a:solidFill>
                <a:latin typeface="Consolas"/>
                <a:ea typeface="Consolas"/>
                <a:cs typeface="Consolas"/>
                <a:sym typeface="Consolas"/>
              </a:rPr>
              <a:t>[</a:t>
            </a:r>
            <a:r>
              <a:rPr lang="en" sz="900">
                <a:solidFill>
                  <a:srgbClr val="71CDFB"/>
                </a:solidFill>
                <a:latin typeface="Consolas"/>
                <a:ea typeface="Consolas"/>
                <a:cs typeface="Consolas"/>
                <a:sym typeface="Consolas"/>
              </a:rPr>
              <a:t>next</a:t>
            </a:r>
            <a:r>
              <a:rPr lang="en" sz="900">
                <a:solidFill>
                  <a:schemeClr val="lt1"/>
                </a:solidFill>
                <a:latin typeface="Consolas"/>
                <a:ea typeface="Consolas"/>
                <a:cs typeface="Consolas"/>
                <a:sym typeface="Consolas"/>
              </a:rPr>
              <a:t> - 1]);</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t/>
            </a:r>
            <a:endParaRPr sz="900">
              <a:solidFill>
                <a:schemeClr val="lt1"/>
              </a:solidFill>
              <a:latin typeface="Consolas"/>
              <a:ea typeface="Consolas"/>
              <a:cs typeface="Consolas"/>
              <a:sym typeface="Consolas"/>
            </a:endParaRPr>
          </a:p>
          <a:p>
            <a:pPr indent="0" lvl="0" marL="0" rtl="0" algn="l">
              <a:spcBef>
                <a:spcPts val="0"/>
              </a:spcBef>
              <a:spcAft>
                <a:spcPts val="0"/>
              </a:spcAft>
              <a:buNone/>
            </a:pPr>
            <a:r>
              <a:rPr lang="en" sz="900">
                <a:solidFill>
                  <a:srgbClr val="D8A0DF"/>
                </a:solidFill>
                <a:latin typeface="Consolas"/>
                <a:ea typeface="Consolas"/>
                <a:cs typeface="Consolas"/>
                <a:sym typeface="Consolas"/>
              </a:rPr>
              <a:t>return </a:t>
            </a:r>
            <a:r>
              <a:rPr lang="en" sz="900">
                <a:solidFill>
                  <a:srgbClr val="71CDFB"/>
                </a:solidFill>
                <a:latin typeface="Consolas"/>
                <a:ea typeface="Consolas"/>
                <a:cs typeface="Consolas"/>
                <a:sym typeface="Consolas"/>
              </a:rPr>
              <a:t>smoothedPath</a:t>
            </a:r>
            <a:r>
              <a:rPr lang="en" sz="900">
                <a:solidFill>
                  <a:schemeClr val="lt1"/>
                </a:solidFill>
                <a:latin typeface="Consolas"/>
                <a:ea typeface="Consolas"/>
                <a:cs typeface="Consolas"/>
                <a:sym typeface="Consolas"/>
              </a:rPr>
              <a:t>;</a:t>
            </a:r>
            <a:endParaRPr>
              <a:solidFill>
                <a:schemeClr val="lt1"/>
              </a:solidFill>
            </a:endParaRPr>
          </a:p>
        </p:txBody>
      </p:sp>
      <p:sp>
        <p:nvSpPr>
          <p:cNvPr id="215" name="Google Shape;215;p25"/>
          <p:cNvSpPr txBox="1"/>
          <p:nvPr/>
        </p:nvSpPr>
        <p:spPr>
          <a:xfrm>
            <a:off x="0" y="647700"/>
            <a:ext cx="4500900" cy="16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Implementing a basic PathFollow algorithm is easy. You just need to keep track of a list of points and the current index of the point that you are following. Then it’s simply just a matter of setting the target for Arrive or Seek behavior and delegating the work to that behavior. (See pseudocode on the right)</a:t>
            </a:r>
            <a:endParaRPr sz="1200">
              <a:latin typeface="Roboto"/>
              <a:ea typeface="Roboto"/>
              <a:cs typeface="Roboto"/>
              <a:sym typeface="Roboto"/>
            </a:endParaRPr>
          </a:p>
        </p:txBody>
      </p:sp>
      <p:sp>
        <p:nvSpPr>
          <p:cNvPr id="216" name="Google Shape;216;p25"/>
          <p:cNvSpPr/>
          <p:nvPr/>
        </p:nvSpPr>
        <p:spPr>
          <a:xfrm>
            <a:off x="4500900" y="1017000"/>
            <a:ext cx="4643100" cy="1329300"/>
          </a:xfrm>
          <a:prstGeom prst="rect">
            <a:avLst/>
          </a:prstGeom>
          <a:solidFill>
            <a:srgbClr val="212121"/>
          </a:solidFill>
          <a:ln cap="flat" cmpd="sng" w="9525">
            <a:solidFill>
              <a:srgbClr val="21212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distance </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 </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path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current_index</a:t>
            </a:r>
            <a:r>
              <a:rPr lang="en" sz="1000">
                <a:solidFill>
                  <a:schemeClr val="lt1"/>
                </a:solidFill>
                <a:latin typeface="Consolas"/>
                <a:ea typeface="Consolas"/>
                <a:cs typeface="Consolas"/>
                <a:sym typeface="Consolas"/>
              </a:rPr>
              <a:t>] - transform.position).magnitude</a:t>
            </a:r>
            <a:endParaRPr sz="1000">
              <a:solidFill>
                <a:srgbClr val="D8A0DF"/>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if </a:t>
            </a:r>
            <a:r>
              <a:rPr lang="en" sz="1000">
                <a:solidFill>
                  <a:srgbClr val="71CDFB"/>
                </a:solidFill>
                <a:latin typeface="Consolas"/>
                <a:ea typeface="Consolas"/>
                <a:cs typeface="Consolas"/>
                <a:sym typeface="Consolas"/>
              </a:rPr>
              <a:t>distance </a:t>
            </a:r>
            <a:r>
              <a:rPr lang="en" sz="1000">
                <a:solidFill>
                  <a:schemeClr val="lt1"/>
                </a:solidFill>
                <a:latin typeface="Consolas"/>
                <a:ea typeface="Consolas"/>
                <a:cs typeface="Consolas"/>
                <a:sym typeface="Consolas"/>
              </a:rPr>
              <a:t>&lt; arrival_radius:</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current_index</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 </a:t>
            </a:r>
            <a:r>
              <a:rPr lang="en" sz="1000">
                <a:solidFill>
                  <a:srgbClr val="71CDFB"/>
                </a:solidFill>
                <a:latin typeface="Consolas"/>
                <a:ea typeface="Consolas"/>
                <a:cs typeface="Consolas"/>
                <a:sym typeface="Consolas"/>
              </a:rPr>
              <a:t>current_index </a:t>
            </a:r>
            <a:r>
              <a:rPr lang="en" sz="1000">
                <a:solidFill>
                  <a:schemeClr val="lt1"/>
                </a:solidFill>
                <a:latin typeface="Consolas"/>
                <a:ea typeface="Consolas"/>
                <a:cs typeface="Consolas"/>
                <a:sym typeface="Consolas"/>
              </a:rPr>
              <a:t>&lt; </a:t>
            </a:r>
            <a:r>
              <a:rPr lang="en" sz="1000">
                <a:solidFill>
                  <a:srgbClr val="71CDFB"/>
                </a:solidFill>
                <a:latin typeface="Consolas"/>
                <a:ea typeface="Consolas"/>
                <a:cs typeface="Consolas"/>
                <a:sym typeface="Consolas"/>
              </a:rPr>
              <a:t>path.</a:t>
            </a:r>
            <a:r>
              <a:rPr lang="en" sz="1000">
                <a:solidFill>
                  <a:srgbClr val="DCDCAA"/>
                </a:solidFill>
                <a:latin typeface="Consolas"/>
                <a:ea typeface="Consolas"/>
                <a:cs typeface="Consolas"/>
                <a:sym typeface="Consolas"/>
              </a:rPr>
              <a:t>Count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target = </a:t>
            </a:r>
            <a:r>
              <a:rPr lang="en" sz="1000">
                <a:solidFill>
                  <a:srgbClr val="71CDFB"/>
                </a:solidFill>
                <a:latin typeface="Consolas"/>
                <a:ea typeface="Consolas"/>
                <a:cs typeface="Consolas"/>
                <a:sym typeface="Consolas"/>
              </a:rPr>
              <a:t>path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current_index</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r>
              <a:rPr lang="en" sz="1000">
                <a:solidFill>
                  <a:srgbClr val="DCDCAA"/>
                </a:solidFill>
                <a:latin typeface="Consolas"/>
                <a:ea typeface="Consolas"/>
                <a:cs typeface="Consolas"/>
                <a:sym typeface="Consolas"/>
              </a:rPr>
              <a:t>Arrive</a:t>
            </a:r>
            <a:r>
              <a:rPr lang="en" sz="1000">
                <a:solidFill>
                  <a:schemeClr val="lt1"/>
                </a:solidFill>
                <a:latin typeface="Consolas"/>
                <a:ea typeface="Consolas"/>
                <a:cs typeface="Consolas"/>
                <a:sym typeface="Consolas"/>
              </a:rPr>
              <a:t>() </a:t>
            </a:r>
            <a:r>
              <a:rPr lang="en" sz="1000">
                <a:solidFill>
                  <a:srgbClr val="608B4E"/>
                </a:solidFill>
                <a:latin typeface="Consolas"/>
                <a:ea typeface="Consolas"/>
                <a:cs typeface="Consolas"/>
                <a:sym typeface="Consolas"/>
              </a:rPr>
              <a:t>// delegate to Arrive</a:t>
            </a:r>
            <a:r>
              <a:rPr lang="en" sz="1000">
                <a:solidFill>
                  <a:schemeClr val="lt1"/>
                </a:solidFill>
                <a:latin typeface="Consolas"/>
                <a:ea typeface="Consolas"/>
                <a:cs typeface="Consolas"/>
                <a:sym typeface="Consolas"/>
              </a:rPr>
              <a:t> </a:t>
            </a:r>
            <a:endParaRPr/>
          </a:p>
        </p:txBody>
      </p:sp>
      <p:sp>
        <p:nvSpPr>
          <p:cNvPr id="217" name="Google Shape;217;p25"/>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 Following</a:t>
            </a:r>
            <a:endParaRPr>
              <a:solidFill>
                <a:srgbClr val="F5F5F5"/>
              </a:solidFill>
            </a:endParaRPr>
          </a:p>
        </p:txBody>
      </p:sp>
      <p:sp>
        <p:nvSpPr>
          <p:cNvPr id="218" name="Google Shape;218;p25"/>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219" name="Google Shape;219;p25"/>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pic>
        <p:nvPicPr>
          <p:cNvPr id="220" name="Google Shape;220;p25"/>
          <p:cNvPicPr preferRelativeResize="0"/>
          <p:nvPr/>
        </p:nvPicPr>
        <p:blipFill>
          <a:blip r:embed="rId3">
            <a:alphaModFix/>
          </a:blip>
          <a:stretch>
            <a:fillRect/>
          </a:stretch>
        </p:blipFill>
        <p:spPr>
          <a:xfrm>
            <a:off x="7911823" y="2715600"/>
            <a:ext cx="1232178" cy="2427900"/>
          </a:xfrm>
          <a:prstGeom prst="rect">
            <a:avLst/>
          </a:prstGeom>
          <a:noFill/>
          <a:ln>
            <a:noFill/>
          </a:ln>
        </p:spPr>
      </p:pic>
      <p:sp>
        <p:nvSpPr>
          <p:cNvPr id="221" name="Google Shape;221;p25"/>
          <p:cNvSpPr txBox="1"/>
          <p:nvPr/>
        </p:nvSpPr>
        <p:spPr>
          <a:xfrm>
            <a:off x="0" y="647700"/>
            <a:ext cx="91440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PathFollow</a:t>
            </a:r>
            <a:r>
              <a:rPr lang="en" sz="1200">
                <a:latin typeface="Roboto"/>
                <a:ea typeface="Roboto"/>
                <a:cs typeface="Roboto"/>
                <a:sym typeface="Roboto"/>
              </a:rPr>
              <a:t> is yet another movement behavior that can be applied to an AI agent that needs to follow a path (list of target points). </a:t>
            </a:r>
            <a:endParaRPr/>
          </a:p>
        </p:txBody>
      </p:sp>
      <p:sp>
        <p:nvSpPr>
          <p:cNvPr id="222" name="Google Shape;222;p25"/>
          <p:cNvSpPr txBox="1"/>
          <p:nvPr/>
        </p:nvSpPr>
        <p:spPr>
          <a:xfrm>
            <a:off x="0" y="2346300"/>
            <a:ext cx="91440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PathSmoothing</a:t>
            </a:r>
            <a:r>
              <a:rPr lang="en" sz="1200">
                <a:latin typeface="Roboto"/>
                <a:ea typeface="Roboto"/>
                <a:cs typeface="Roboto"/>
                <a:sym typeface="Roboto"/>
              </a:rPr>
              <a:t> is a technique that is used to make the path not seem like it was made using a grid and allow the AI agent to follow a path that is less rigid and more natural looking. (Pseudocode below)</a:t>
            </a:r>
            <a:endParaRPr sz="1200">
              <a:latin typeface="Roboto"/>
              <a:ea typeface="Roboto"/>
              <a:cs typeface="Roboto"/>
              <a:sym typeface="Roboto"/>
            </a:endParaRPr>
          </a:p>
        </p:txBody>
      </p:sp>
      <p:pic>
        <p:nvPicPr>
          <p:cNvPr id="223" name="Google Shape;223;p25"/>
          <p:cNvPicPr preferRelativeResize="0"/>
          <p:nvPr/>
        </p:nvPicPr>
        <p:blipFill>
          <a:blip r:embed="rId4">
            <a:alphaModFix/>
          </a:blip>
          <a:stretch>
            <a:fillRect/>
          </a:stretch>
        </p:blipFill>
        <p:spPr>
          <a:xfrm>
            <a:off x="6332785" y="2715600"/>
            <a:ext cx="1579037" cy="963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27" name="Shape 227"/>
        <p:cNvGrpSpPr/>
        <p:nvPr/>
      </p:nvGrpSpPr>
      <p:grpSpPr>
        <a:xfrm>
          <a:off x="0" y="0"/>
          <a:ext cx="0" cy="0"/>
          <a:chOff x="0" y="0"/>
          <a:chExt cx="0" cy="0"/>
        </a:xfrm>
      </p:grpSpPr>
      <p:sp>
        <p:nvSpPr>
          <p:cNvPr id="228" name="Google Shape;228;p26"/>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Tasks</a:t>
            </a:r>
            <a:endParaRPr>
              <a:solidFill>
                <a:srgbClr val="F5F5F5"/>
              </a:solidFill>
            </a:endParaRPr>
          </a:p>
        </p:txBody>
      </p:sp>
      <p:sp>
        <p:nvSpPr>
          <p:cNvPr id="229" name="Google Shape;229;p26"/>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230" name="Google Shape;230;p26"/>
          <p:cNvSpPr txBox="1"/>
          <p:nvPr/>
        </p:nvSpPr>
        <p:spPr>
          <a:xfrm>
            <a:off x="5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Reasoning </a:t>
            </a:r>
            <a:r>
              <a:rPr b="1" lang="en">
                <a:latin typeface="Roboto"/>
                <a:ea typeface="Roboto"/>
                <a:cs typeface="Roboto"/>
                <a:sym typeface="Roboto"/>
              </a:rPr>
              <a:t>a</a:t>
            </a:r>
            <a:r>
              <a:rPr b="1" lang="en">
                <a:latin typeface="Roboto"/>
                <a:ea typeface="Roboto"/>
                <a:cs typeface="Roboto"/>
                <a:sym typeface="Roboto"/>
              </a:rPr>
              <a:t>bout the </a:t>
            </a:r>
            <a:r>
              <a:rPr b="1" lang="en">
                <a:latin typeface="Roboto"/>
                <a:ea typeface="Roboto"/>
                <a:cs typeface="Roboto"/>
                <a:sym typeface="Roboto"/>
              </a:rPr>
              <a:t>e</a:t>
            </a:r>
            <a:r>
              <a:rPr b="1" lang="en">
                <a:latin typeface="Roboto"/>
                <a:ea typeface="Roboto"/>
                <a:cs typeface="Roboto"/>
                <a:sym typeface="Roboto"/>
              </a:rPr>
              <a:t>nvironment</a:t>
            </a:r>
            <a:endParaRPr b="1">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In Unity, we will look at generating a very basic grid graph.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will also make it so that nodes and edges that intersect obstacles will not be generated.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a:latin typeface="Roboto"/>
                <a:ea typeface="Roboto"/>
                <a:cs typeface="Roboto"/>
                <a:sym typeface="Roboto"/>
              </a:rPr>
              <a:t>How to get there (calculating the path)</a:t>
            </a:r>
            <a:endParaRPr>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Implement Dijkstra’s algorithm in Unity. Most of the code is already provided, you just need to fill in the missing code.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Construct the path from the pathDict variable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Implement A* algorithm using an admissible heuristic</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will color code the nodes using a debug property to visually show our open list, our closed list, and the final path.</a:t>
            </a:r>
            <a:endParaRPr sz="1200">
              <a:latin typeface="Roboto"/>
              <a:ea typeface="Roboto"/>
              <a:cs typeface="Roboto"/>
              <a:sym typeface="Roboto"/>
            </a:endParaRPr>
          </a:p>
        </p:txBody>
      </p:sp>
      <p:sp>
        <p:nvSpPr>
          <p:cNvPr id="231" name="Google Shape;231;p26"/>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35" name="Shape 235"/>
        <p:cNvGrpSpPr/>
        <p:nvPr/>
      </p:nvGrpSpPr>
      <p:grpSpPr>
        <a:xfrm>
          <a:off x="0" y="0"/>
          <a:ext cx="0" cy="0"/>
          <a:chOff x="0" y="0"/>
          <a:chExt cx="0" cy="0"/>
        </a:xfrm>
      </p:grpSpPr>
      <p:sp>
        <p:nvSpPr>
          <p:cNvPr id="236" name="Google Shape;236;p27"/>
          <p:cNvSpPr txBox="1"/>
          <p:nvPr/>
        </p:nvSpPr>
        <p:spPr>
          <a:xfrm>
            <a:off x="0" y="0"/>
            <a:ext cx="2545800" cy="1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237" name="Google Shape;237;p27"/>
          <p:cNvSpPr txBox="1"/>
          <p:nvPr/>
        </p:nvSpPr>
        <p:spPr>
          <a:xfrm>
            <a:off x="8718050" y="4955400"/>
            <a:ext cx="4260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666666"/>
              </a:solidFill>
              <a:latin typeface="Roboto"/>
              <a:ea typeface="Roboto"/>
              <a:cs typeface="Roboto"/>
              <a:sym typeface="Roboto"/>
            </a:endParaRPr>
          </a:p>
        </p:txBody>
      </p:sp>
      <p:sp>
        <p:nvSpPr>
          <p:cNvPr id="238" name="Google Shape;238;p2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39" name="Google Shape;239;p27"/>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43" name="Shape 243"/>
        <p:cNvGrpSpPr/>
        <p:nvPr/>
      </p:nvGrpSpPr>
      <p:grpSpPr>
        <a:xfrm>
          <a:off x="0" y="0"/>
          <a:ext cx="0" cy="0"/>
          <a:chOff x="0" y="0"/>
          <a:chExt cx="0" cy="0"/>
        </a:xfrm>
      </p:grpSpPr>
      <p:sp>
        <p:nvSpPr>
          <p:cNvPr id="244" name="Google Shape;244;p28"/>
          <p:cNvSpPr txBox="1"/>
          <p:nvPr/>
        </p:nvSpPr>
        <p:spPr>
          <a:xfrm>
            <a:off x="0" y="0"/>
            <a:ext cx="2545800" cy="1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245" name="Google Shape;245;p28"/>
          <p:cNvSpPr txBox="1"/>
          <p:nvPr/>
        </p:nvSpPr>
        <p:spPr>
          <a:xfrm>
            <a:off x="8718050" y="4955400"/>
            <a:ext cx="4260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666666"/>
              </a:solidFill>
              <a:latin typeface="Roboto"/>
              <a:ea typeface="Roboto"/>
              <a:cs typeface="Roboto"/>
              <a:sym typeface="Roboto"/>
            </a:endParaRPr>
          </a:p>
        </p:txBody>
      </p:sp>
      <p:sp>
        <p:nvSpPr>
          <p:cNvPr id="246" name="Google Shape;246;p28"/>
          <p:cNvSpPr txBox="1"/>
          <p:nvPr>
            <p:ph type="title"/>
          </p:nvPr>
        </p:nvSpPr>
        <p:spPr>
          <a:xfrm>
            <a:off x="0" y="188100"/>
            <a:ext cx="9144000" cy="476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5F5F5"/>
                </a:solidFill>
              </a:rPr>
              <a:t>Other Links</a:t>
            </a:r>
            <a:endParaRPr/>
          </a:p>
          <a:p>
            <a:pPr indent="0" lvl="0" marL="0" rtl="0" algn="ctr">
              <a:spcBef>
                <a:spcPts val="0"/>
              </a:spcBef>
              <a:spcAft>
                <a:spcPts val="0"/>
              </a:spcAft>
              <a:buNone/>
            </a:pPr>
            <a:r>
              <a:rPr lang="en" sz="1600" u="sng">
                <a:solidFill>
                  <a:schemeClr val="hlink"/>
                </a:solidFill>
                <a:hlinkClick r:id="rId3"/>
              </a:rPr>
              <a:t>https://docs.unity3d.com/2020.3/Documentation/Manual/index.html</a:t>
            </a:r>
            <a:endParaRPr sz="1600">
              <a:solidFill>
                <a:srgbClr val="F5F5F5"/>
              </a:solidFill>
            </a:endParaRPr>
          </a:p>
          <a:p>
            <a:pPr indent="0" lvl="0" marL="0" rtl="0" algn="ctr">
              <a:spcBef>
                <a:spcPts val="0"/>
              </a:spcBef>
              <a:spcAft>
                <a:spcPts val="0"/>
              </a:spcAft>
              <a:buNone/>
            </a:pPr>
            <a:r>
              <a:rPr lang="en" sz="1600" u="sng">
                <a:solidFill>
                  <a:schemeClr val="hlink"/>
                </a:solidFill>
                <a:hlinkClick r:id="rId4"/>
              </a:rPr>
              <a:t>https://docs.unity3d.com/2020.3/Documentation/Manual/ExecutionOrder.html</a:t>
            </a:r>
            <a:endParaRPr sz="1600">
              <a:solidFill>
                <a:srgbClr val="F5F5F5"/>
              </a:solidFill>
            </a:endParaRPr>
          </a:p>
          <a:p>
            <a:pPr indent="0" lvl="0" marL="0" rtl="0" algn="ctr">
              <a:spcBef>
                <a:spcPts val="0"/>
              </a:spcBef>
              <a:spcAft>
                <a:spcPts val="0"/>
              </a:spcAft>
              <a:buNone/>
            </a:pPr>
            <a:r>
              <a:rPr lang="en" sz="1600" u="sng">
                <a:solidFill>
                  <a:schemeClr val="hlink"/>
                </a:solidFill>
                <a:hlinkClick r:id="rId5"/>
              </a:rPr>
              <a:t>https://www.redblobgames.com/pathfinding/a-star/introduction.html</a:t>
            </a:r>
            <a:endParaRPr sz="1600">
              <a:solidFill>
                <a:srgbClr val="F5F5F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76" name="Shape 76"/>
        <p:cNvGrpSpPr/>
        <p:nvPr/>
      </p:nvGrpSpPr>
      <p:grpSpPr>
        <a:xfrm>
          <a:off x="0" y="0"/>
          <a:ext cx="0" cy="0"/>
          <a:chOff x="0" y="0"/>
          <a:chExt cx="0" cy="0"/>
        </a:xfrm>
      </p:grpSpPr>
      <p:sp>
        <p:nvSpPr>
          <p:cNvPr id="77" name="Google Shape;77;p14"/>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Planning</a:t>
            </a:r>
            <a:endParaRPr>
              <a:solidFill>
                <a:srgbClr val="F5F5F5"/>
              </a:solidFill>
            </a:endParaRPr>
          </a:p>
        </p:txBody>
      </p:sp>
      <p:sp>
        <p:nvSpPr>
          <p:cNvPr id="78" name="Google Shape;78;p14"/>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79" name="Google Shape;79;p14"/>
          <p:cNvSpPr txBox="1"/>
          <p:nvPr/>
        </p:nvSpPr>
        <p:spPr>
          <a:xfrm>
            <a:off x="50" y="1412800"/>
            <a:ext cx="9144000" cy="37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When moving characters within a game there’s 3 phases : planning, steering, and then locomotion, in that order.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At the moment, we are more interested in non-human (AI) character movement as human character movement is a more trivial process. </a:t>
            </a:r>
            <a:r>
              <a:rPr lang="en" sz="1200">
                <a:latin typeface="Roboto"/>
                <a:ea typeface="Roboto"/>
                <a:cs typeface="Roboto"/>
                <a:sym typeface="Roboto"/>
              </a:rPr>
              <a:t>We’ve already seen Locomotion (animation) and Steering, but before these can be applied we need to know where we need to move to which we refer to as the </a:t>
            </a:r>
            <a:r>
              <a:rPr b="1" lang="en" sz="1200">
                <a:latin typeface="Roboto"/>
                <a:ea typeface="Roboto"/>
                <a:cs typeface="Roboto"/>
                <a:sym typeface="Roboto"/>
              </a:rPr>
              <a:t>Planning </a:t>
            </a:r>
            <a:r>
              <a:rPr lang="en" sz="1200">
                <a:latin typeface="Roboto"/>
                <a:ea typeface="Roboto"/>
                <a:cs typeface="Roboto"/>
                <a:sym typeface="Roboto"/>
              </a:rPr>
              <a:t>phase.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So how does one plan a movement? Well, this can be broken down </a:t>
            </a:r>
            <a:r>
              <a:rPr lang="en" sz="1200">
                <a:latin typeface="Roboto"/>
                <a:ea typeface="Roboto"/>
                <a:cs typeface="Roboto"/>
                <a:sym typeface="Roboto"/>
              </a:rPr>
              <a:t>into</a:t>
            </a:r>
            <a:r>
              <a:rPr lang="en" sz="1200">
                <a:latin typeface="Roboto"/>
                <a:ea typeface="Roboto"/>
                <a:cs typeface="Roboto"/>
                <a:sym typeface="Roboto"/>
              </a:rPr>
              <a:t> two problems: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How to reason about the environment </a:t>
            </a:r>
            <a:r>
              <a:rPr lang="en" sz="1200">
                <a:latin typeface="Roboto"/>
                <a:ea typeface="Roboto"/>
                <a:cs typeface="Roboto"/>
                <a:sym typeface="Roboto"/>
              </a:rPr>
              <a:t>: This problem is more </a:t>
            </a:r>
            <a:r>
              <a:rPr b="1" lang="en" sz="1200">
                <a:latin typeface="Roboto"/>
                <a:ea typeface="Roboto"/>
                <a:cs typeface="Roboto"/>
                <a:sym typeface="Roboto"/>
              </a:rPr>
              <a:t>global</a:t>
            </a:r>
            <a:r>
              <a:rPr lang="en" sz="1200">
                <a:latin typeface="Roboto"/>
                <a:ea typeface="Roboto"/>
                <a:cs typeface="Roboto"/>
                <a:sym typeface="Roboto"/>
              </a:rPr>
              <a:t> and for the most part </a:t>
            </a:r>
            <a:r>
              <a:rPr b="1" lang="en" sz="1200">
                <a:latin typeface="Roboto"/>
                <a:ea typeface="Roboto"/>
                <a:cs typeface="Roboto"/>
                <a:sym typeface="Roboto"/>
              </a:rPr>
              <a:t>static</a:t>
            </a:r>
            <a:r>
              <a:rPr lang="en" sz="1200">
                <a:latin typeface="Roboto"/>
                <a:ea typeface="Roboto"/>
                <a:cs typeface="Roboto"/>
                <a:sym typeface="Roboto"/>
              </a:rPr>
              <a:t>, in that it takes into account the whole scene and shares this info publically which usually does not change much. The information is stored in one or more data structures (usually some sort of </a:t>
            </a:r>
            <a:r>
              <a:rPr b="1" lang="en" sz="1200">
                <a:latin typeface="Roboto"/>
                <a:ea typeface="Roboto"/>
                <a:cs typeface="Roboto"/>
                <a:sym typeface="Roboto"/>
              </a:rPr>
              <a:t>graph</a:t>
            </a:r>
            <a:r>
              <a:rPr lang="en"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How to get there (calculating the path) </a:t>
            </a:r>
            <a:r>
              <a:rPr lang="en" sz="1200">
                <a:latin typeface="Roboto"/>
                <a:ea typeface="Roboto"/>
                <a:cs typeface="Roboto"/>
                <a:sym typeface="Roboto"/>
              </a:rPr>
              <a:t>: This problem is more </a:t>
            </a:r>
            <a:r>
              <a:rPr b="1" lang="en" sz="1200">
                <a:latin typeface="Roboto"/>
                <a:ea typeface="Roboto"/>
                <a:cs typeface="Roboto"/>
                <a:sym typeface="Roboto"/>
              </a:rPr>
              <a:t>local </a:t>
            </a:r>
            <a:r>
              <a:rPr lang="en" sz="1200">
                <a:latin typeface="Roboto"/>
                <a:ea typeface="Roboto"/>
                <a:cs typeface="Roboto"/>
                <a:sym typeface="Roboto"/>
              </a:rPr>
              <a:t>and </a:t>
            </a:r>
            <a:r>
              <a:rPr b="1" lang="en" sz="1200">
                <a:latin typeface="Roboto"/>
                <a:ea typeface="Roboto"/>
                <a:cs typeface="Roboto"/>
                <a:sym typeface="Roboto"/>
              </a:rPr>
              <a:t>dynamic</a:t>
            </a:r>
            <a:r>
              <a:rPr lang="en" sz="1200">
                <a:latin typeface="Roboto"/>
                <a:ea typeface="Roboto"/>
                <a:cs typeface="Roboto"/>
                <a:sym typeface="Roboto"/>
              </a:rPr>
              <a:t>, it only considers where to move which is specific to the character you are moving and as such, will vary between characters/agents. This problem requires as input, at the very least: the </a:t>
            </a:r>
            <a:r>
              <a:rPr b="1" lang="en" sz="1200">
                <a:latin typeface="Roboto"/>
                <a:ea typeface="Roboto"/>
                <a:cs typeface="Roboto"/>
                <a:sym typeface="Roboto"/>
              </a:rPr>
              <a:t>graph</a:t>
            </a:r>
            <a:r>
              <a:rPr lang="en" sz="1200">
                <a:latin typeface="Roboto"/>
                <a:ea typeface="Roboto"/>
                <a:cs typeface="Roboto"/>
                <a:sym typeface="Roboto"/>
              </a:rPr>
              <a:t>, a </a:t>
            </a:r>
            <a:r>
              <a:rPr b="1" lang="en" sz="1200">
                <a:latin typeface="Roboto"/>
                <a:ea typeface="Roboto"/>
                <a:cs typeface="Roboto"/>
                <a:sym typeface="Roboto"/>
              </a:rPr>
              <a:t>starting point</a:t>
            </a:r>
            <a:r>
              <a:rPr lang="en" sz="1200">
                <a:latin typeface="Roboto"/>
                <a:ea typeface="Roboto"/>
                <a:cs typeface="Roboto"/>
                <a:sym typeface="Roboto"/>
              </a:rPr>
              <a:t>, and an </a:t>
            </a:r>
            <a:r>
              <a:rPr b="1" lang="en" sz="1200">
                <a:latin typeface="Roboto"/>
                <a:ea typeface="Roboto"/>
                <a:cs typeface="Roboto"/>
                <a:sym typeface="Roboto"/>
              </a:rPr>
              <a:t>end point</a:t>
            </a:r>
            <a:r>
              <a:rPr lang="en" sz="1200">
                <a:latin typeface="Roboto"/>
                <a:ea typeface="Roboto"/>
                <a:cs typeface="Roboto"/>
                <a:sym typeface="Roboto"/>
              </a:rPr>
              <a:t>. The </a:t>
            </a:r>
            <a:r>
              <a:rPr b="1" lang="en" sz="1200">
                <a:latin typeface="Roboto"/>
                <a:ea typeface="Roboto"/>
                <a:cs typeface="Roboto"/>
                <a:sym typeface="Roboto"/>
              </a:rPr>
              <a:t>result is a path</a:t>
            </a:r>
            <a:r>
              <a:rPr lang="en" sz="1200">
                <a:latin typeface="Roboto"/>
                <a:ea typeface="Roboto"/>
                <a:cs typeface="Roboto"/>
                <a:sym typeface="Roboto"/>
              </a:rPr>
              <a:t> (sequence of graph nodes) and it is usually </a:t>
            </a:r>
            <a:r>
              <a:rPr b="1" lang="en" sz="1200">
                <a:latin typeface="Roboto"/>
                <a:ea typeface="Roboto"/>
                <a:cs typeface="Roboto"/>
                <a:sym typeface="Roboto"/>
              </a:rPr>
              <a:t>calculated using a pathfinding algorithm</a:t>
            </a:r>
            <a:r>
              <a:rPr lang="en" sz="1200">
                <a:latin typeface="Roboto"/>
                <a:ea typeface="Roboto"/>
                <a:cs typeface="Roboto"/>
                <a:sym typeface="Roboto"/>
              </a:rPr>
              <a:t> like Dijkstra or A*.</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80" name="Google Shape;80;p14"/>
          <p:cNvPicPr preferRelativeResize="0"/>
          <p:nvPr/>
        </p:nvPicPr>
        <p:blipFill>
          <a:blip r:embed="rId3">
            <a:alphaModFix/>
          </a:blip>
          <a:stretch>
            <a:fillRect/>
          </a:stretch>
        </p:blipFill>
        <p:spPr>
          <a:xfrm>
            <a:off x="1471613" y="713913"/>
            <a:ext cx="6200775" cy="733425"/>
          </a:xfrm>
          <a:prstGeom prst="rect">
            <a:avLst/>
          </a:prstGeom>
          <a:noFill/>
          <a:ln>
            <a:noFill/>
          </a:ln>
        </p:spPr>
      </p:pic>
      <p:sp>
        <p:nvSpPr>
          <p:cNvPr id="81" name="Google Shape;81;p14"/>
          <p:cNvSpPr/>
          <p:nvPr/>
        </p:nvSpPr>
        <p:spPr>
          <a:xfrm>
            <a:off x="1846950" y="912450"/>
            <a:ext cx="1067100" cy="331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Graphs</a:t>
            </a:r>
            <a:endParaRPr>
              <a:solidFill>
                <a:srgbClr val="F5F5F5"/>
              </a:solidFill>
            </a:endParaRPr>
          </a:p>
        </p:txBody>
      </p:sp>
      <p:sp>
        <p:nvSpPr>
          <p:cNvPr id="88" name="Google Shape;88;p15"/>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89" name="Google Shape;89;p15"/>
          <p:cNvSpPr txBox="1"/>
          <p:nvPr/>
        </p:nvSpPr>
        <p:spPr>
          <a:xfrm>
            <a:off x="50" y="1169975"/>
            <a:ext cx="8179800" cy="3973500"/>
          </a:xfrm>
          <a:prstGeom prst="rect">
            <a:avLst/>
          </a:prstGeom>
          <a:noFill/>
          <a:ln>
            <a:noFill/>
          </a:ln>
        </p:spPr>
        <p:txBody>
          <a:bodyPr anchorCtr="0" anchor="t" bIns="91425" lIns="91425" spcFirstLastPara="1" rIns="91425" wrap="square" tIns="0">
            <a:noAutofit/>
          </a:bodyPr>
          <a:lstStyle/>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Basic graph</a:t>
            </a:r>
            <a:r>
              <a:rPr lang="en" sz="1200">
                <a:latin typeface="Roboto"/>
                <a:ea typeface="Roboto"/>
                <a:cs typeface="Roboto"/>
                <a:sym typeface="Roboto"/>
              </a:rPr>
              <a:t> : </a:t>
            </a:r>
            <a:r>
              <a:rPr lang="en" sz="1200">
                <a:latin typeface="Roboto"/>
                <a:ea typeface="Roboto"/>
                <a:cs typeface="Roboto"/>
                <a:sym typeface="Roboto"/>
              </a:rPr>
              <a:t>The most basic graph will have a set of </a:t>
            </a:r>
            <a:r>
              <a:rPr b="1" lang="en" sz="1200">
                <a:latin typeface="Roboto"/>
                <a:ea typeface="Roboto"/>
                <a:cs typeface="Roboto"/>
                <a:sym typeface="Roboto"/>
              </a:rPr>
              <a:t>nodes </a:t>
            </a:r>
            <a:r>
              <a:rPr lang="en" sz="1200">
                <a:latin typeface="Roboto"/>
                <a:ea typeface="Roboto"/>
                <a:cs typeface="Roboto"/>
                <a:sym typeface="Roboto"/>
              </a:rPr>
              <a:t>and </a:t>
            </a:r>
            <a:r>
              <a:rPr b="1" lang="en" sz="1200">
                <a:latin typeface="Roboto"/>
                <a:ea typeface="Roboto"/>
                <a:cs typeface="Roboto"/>
                <a:sym typeface="Roboto"/>
              </a:rPr>
              <a:t>edges</a:t>
            </a:r>
            <a:r>
              <a:rPr lang="en" sz="1200">
                <a:latin typeface="Roboto"/>
                <a:ea typeface="Roboto"/>
                <a:cs typeface="Roboto"/>
                <a:sym typeface="Roboto"/>
              </a:rPr>
              <a:t>. The nodes (also called vertices) are connected together by the edges. The edges are bidirectional (they go both ways).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Directed graph</a:t>
            </a:r>
            <a:r>
              <a:rPr lang="en" sz="1200">
                <a:latin typeface="Roboto"/>
                <a:ea typeface="Roboto"/>
                <a:cs typeface="Roboto"/>
                <a:sym typeface="Roboto"/>
              </a:rPr>
              <a:t> : Also known as </a:t>
            </a:r>
            <a:r>
              <a:rPr b="1" lang="en" sz="1200">
                <a:latin typeface="Roboto"/>
                <a:ea typeface="Roboto"/>
                <a:cs typeface="Roboto"/>
                <a:sym typeface="Roboto"/>
              </a:rPr>
              <a:t>digraph</a:t>
            </a:r>
            <a:r>
              <a:rPr lang="en" sz="1200">
                <a:latin typeface="Roboto"/>
                <a:ea typeface="Roboto"/>
                <a:cs typeface="Roboto"/>
                <a:sym typeface="Roboto"/>
              </a:rPr>
              <a:t>. A graph is called a digraph if there are unidirectional (one way) edges present between any nodes of the graph.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Weighted graph</a:t>
            </a:r>
            <a:r>
              <a:rPr lang="en" sz="1200">
                <a:latin typeface="Roboto"/>
                <a:ea typeface="Roboto"/>
                <a:cs typeface="Roboto"/>
                <a:sym typeface="Roboto"/>
              </a:rPr>
              <a:t> : A graph is referred to as a weighted graph if all edges in a graph have a set weight (a.k.a cost). At least one of the edges in the graph must have a different weight than any other edge or else it just degrades to a non-weighted graph. The weight of an edge can be increased/decreased to signify that taking a certain path is more costly. Example: walking over concrete vs walking over mud.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Multi graph</a:t>
            </a:r>
            <a:r>
              <a:rPr lang="en" sz="1200">
                <a:latin typeface="Roboto"/>
                <a:ea typeface="Roboto"/>
                <a:cs typeface="Roboto"/>
                <a:sym typeface="Roboto"/>
              </a:rPr>
              <a:t> : A graph is referred to as a multi graph if the graph doesn't consist of any self-loops, but parallel edges are present in the graph. If there is more than one edge present between two vertices, then that pair of vertices is said to be having parallel edges. Example: using a boat vs swimming to cross a river.</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Grid graph</a:t>
            </a:r>
            <a:r>
              <a:rPr lang="en" sz="1200">
                <a:latin typeface="Roboto"/>
                <a:ea typeface="Roboto"/>
                <a:cs typeface="Roboto"/>
                <a:sym typeface="Roboto"/>
              </a:rPr>
              <a:t> : Commonly seen in games that use grid based movement, a grid graph is a graph in which the edges only traverse cardinal directions (N,S,W,E). There can be more than 4 directions depending on the type of grid graph being used as well. A square grid can be 4-way or 8-way whereas a hex grid can be 6-way or 12-way.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graph does not need to be exclusively one of the types listed above. You can have a</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graph that is directed, weighted, multi, and grid-based. The type of graph you choose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will depend on your use case and the geography of the scene. </a:t>
            </a:r>
            <a:endParaRPr sz="1200">
              <a:latin typeface="Roboto"/>
              <a:ea typeface="Roboto"/>
              <a:cs typeface="Roboto"/>
              <a:sym typeface="Roboto"/>
            </a:endParaRPr>
          </a:p>
        </p:txBody>
      </p:sp>
      <p:pic>
        <p:nvPicPr>
          <p:cNvPr id="90" name="Google Shape;90;p15"/>
          <p:cNvPicPr preferRelativeResize="0"/>
          <p:nvPr/>
        </p:nvPicPr>
        <p:blipFill>
          <a:blip r:embed="rId3">
            <a:alphaModFix/>
          </a:blip>
          <a:stretch>
            <a:fillRect/>
          </a:stretch>
        </p:blipFill>
        <p:spPr>
          <a:xfrm>
            <a:off x="8179900" y="988325"/>
            <a:ext cx="970350" cy="974600"/>
          </a:xfrm>
          <a:prstGeom prst="rect">
            <a:avLst/>
          </a:prstGeom>
          <a:noFill/>
          <a:ln cap="flat" cmpd="sng" w="9525">
            <a:solidFill>
              <a:schemeClr val="dk2"/>
            </a:solidFill>
            <a:prstDash val="solid"/>
            <a:round/>
            <a:headEnd len="sm" w="sm" type="none"/>
            <a:tailEnd len="sm" w="sm" type="none"/>
          </a:ln>
        </p:spPr>
      </p:pic>
      <p:pic>
        <p:nvPicPr>
          <p:cNvPr id="91" name="Google Shape;91;p15"/>
          <p:cNvPicPr preferRelativeResize="0"/>
          <p:nvPr/>
        </p:nvPicPr>
        <p:blipFill>
          <a:blip r:embed="rId4">
            <a:alphaModFix/>
          </a:blip>
          <a:stretch>
            <a:fillRect/>
          </a:stretch>
        </p:blipFill>
        <p:spPr>
          <a:xfrm>
            <a:off x="8186100" y="2044300"/>
            <a:ext cx="957940" cy="974600"/>
          </a:xfrm>
          <a:prstGeom prst="rect">
            <a:avLst/>
          </a:prstGeom>
          <a:noFill/>
          <a:ln cap="flat" cmpd="sng" w="9525">
            <a:solidFill>
              <a:schemeClr val="dk2"/>
            </a:solidFill>
            <a:prstDash val="solid"/>
            <a:round/>
            <a:headEnd len="sm" w="sm" type="none"/>
            <a:tailEnd len="sm" w="sm" type="none"/>
          </a:ln>
        </p:spPr>
      </p:pic>
      <p:sp>
        <p:nvSpPr>
          <p:cNvPr id="92" name="Google Shape;92;p15"/>
          <p:cNvSpPr txBox="1"/>
          <p:nvPr/>
        </p:nvSpPr>
        <p:spPr>
          <a:xfrm>
            <a:off x="50" y="647700"/>
            <a:ext cx="9144000" cy="52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There are multiple ways to build a graph and there is </a:t>
            </a:r>
            <a:r>
              <a:rPr lang="en" sz="1200" u="sng">
                <a:latin typeface="Roboto"/>
                <a:ea typeface="Roboto"/>
                <a:cs typeface="Roboto"/>
                <a:sym typeface="Roboto"/>
              </a:rPr>
              <a:t>no perfect generic solution</a:t>
            </a:r>
            <a:r>
              <a:rPr lang="en" sz="1200">
                <a:latin typeface="Roboto"/>
                <a:ea typeface="Roboto"/>
                <a:cs typeface="Roboto"/>
                <a:sym typeface="Roboto"/>
              </a:rPr>
              <a:t>. The type of graph you need is going to be specific to your use case. There are many types of graphs in the wild but for now, let’s look at just a few different types of graphs:</a:t>
            </a:r>
            <a:endParaRPr sz="1200">
              <a:latin typeface="Roboto"/>
              <a:ea typeface="Roboto"/>
              <a:cs typeface="Roboto"/>
              <a:sym typeface="Roboto"/>
            </a:endParaRPr>
          </a:p>
        </p:txBody>
      </p:sp>
      <p:pic>
        <p:nvPicPr>
          <p:cNvPr id="93" name="Google Shape;93;p15"/>
          <p:cNvPicPr preferRelativeResize="0"/>
          <p:nvPr/>
        </p:nvPicPr>
        <p:blipFill>
          <a:blip r:embed="rId5">
            <a:alphaModFix/>
          </a:blip>
          <a:stretch>
            <a:fillRect/>
          </a:stretch>
        </p:blipFill>
        <p:spPr>
          <a:xfrm>
            <a:off x="8179900" y="4156250"/>
            <a:ext cx="970350" cy="987216"/>
          </a:xfrm>
          <a:prstGeom prst="rect">
            <a:avLst/>
          </a:prstGeom>
          <a:noFill/>
          <a:ln cap="flat" cmpd="sng" w="9525">
            <a:solidFill>
              <a:schemeClr val="dk2"/>
            </a:solidFill>
            <a:prstDash val="solid"/>
            <a:round/>
            <a:headEnd len="sm" w="sm" type="none"/>
            <a:tailEnd len="sm" w="sm" type="none"/>
          </a:ln>
        </p:spPr>
      </p:pic>
      <p:pic>
        <p:nvPicPr>
          <p:cNvPr id="94" name="Google Shape;94;p15"/>
          <p:cNvPicPr preferRelativeResize="0"/>
          <p:nvPr/>
        </p:nvPicPr>
        <p:blipFill>
          <a:blip r:embed="rId6">
            <a:alphaModFix/>
          </a:blip>
          <a:stretch>
            <a:fillRect/>
          </a:stretch>
        </p:blipFill>
        <p:spPr>
          <a:xfrm>
            <a:off x="8186100" y="3100268"/>
            <a:ext cx="957950" cy="974610"/>
          </a:xfrm>
          <a:prstGeom prst="rect">
            <a:avLst/>
          </a:prstGeom>
          <a:noFill/>
          <a:ln cap="flat" cmpd="sng" w="9525">
            <a:solidFill>
              <a:schemeClr val="dk2"/>
            </a:solidFill>
            <a:prstDash val="solid"/>
            <a:round/>
            <a:headEnd len="sm" w="sm" type="none"/>
            <a:tailEnd len="sm" w="sm" type="none"/>
          </a:ln>
        </p:spPr>
      </p:pic>
      <p:pic>
        <p:nvPicPr>
          <p:cNvPr id="95" name="Google Shape;95;p15"/>
          <p:cNvPicPr preferRelativeResize="0"/>
          <p:nvPr/>
        </p:nvPicPr>
        <p:blipFill>
          <a:blip r:embed="rId7">
            <a:alphaModFix/>
          </a:blip>
          <a:stretch>
            <a:fillRect/>
          </a:stretch>
        </p:blipFill>
        <p:spPr>
          <a:xfrm>
            <a:off x="7080939" y="4156250"/>
            <a:ext cx="995886" cy="987225"/>
          </a:xfrm>
          <a:prstGeom prst="rect">
            <a:avLst/>
          </a:prstGeom>
          <a:noFill/>
          <a:ln cap="flat" cmpd="sng" w="9525">
            <a:solidFill>
              <a:schemeClr val="dk2"/>
            </a:solidFill>
            <a:prstDash val="solid"/>
            <a:round/>
            <a:headEnd len="sm" w="sm" type="none"/>
            <a:tailEnd len="sm" w="sm" type="none"/>
          </a:ln>
        </p:spPr>
      </p:pic>
      <p:pic>
        <p:nvPicPr>
          <p:cNvPr id="96" name="Google Shape;96;p15"/>
          <p:cNvPicPr preferRelativeResize="0"/>
          <p:nvPr/>
        </p:nvPicPr>
        <p:blipFill>
          <a:blip r:embed="rId8">
            <a:alphaModFix/>
          </a:blip>
          <a:stretch>
            <a:fillRect/>
          </a:stretch>
        </p:blipFill>
        <p:spPr>
          <a:xfrm>
            <a:off x="5982000" y="4156255"/>
            <a:ext cx="995875" cy="987220"/>
          </a:xfrm>
          <a:prstGeom prst="rect">
            <a:avLst/>
          </a:prstGeom>
          <a:noFill/>
          <a:ln cap="flat" cmpd="sng" w="9525">
            <a:solidFill>
              <a:schemeClr val="dk2"/>
            </a:solidFill>
            <a:prstDash val="solid"/>
            <a:round/>
            <a:headEnd len="sm" w="sm" type="none"/>
            <a:tailEnd len="sm" w="sm" type="none"/>
          </a:ln>
        </p:spPr>
      </p:pic>
      <p:sp>
        <p:nvSpPr>
          <p:cNvPr id="97" name="Google Shape;97;p15"/>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Graphs</a:t>
            </a:r>
            <a:endParaRPr>
              <a:solidFill>
                <a:srgbClr val="F5F5F5"/>
              </a:solidFill>
            </a:endParaRPr>
          </a:p>
        </p:txBody>
      </p:sp>
      <p:sp>
        <p:nvSpPr>
          <p:cNvPr id="103" name="Google Shape;103;p16"/>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04" name="Google Shape;104;p16"/>
          <p:cNvSpPr txBox="1"/>
          <p:nvPr/>
        </p:nvSpPr>
        <p:spPr>
          <a:xfrm>
            <a:off x="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 most games we </a:t>
            </a:r>
            <a:r>
              <a:rPr lang="en" sz="1200">
                <a:latin typeface="Roboto"/>
                <a:ea typeface="Roboto"/>
                <a:cs typeface="Roboto"/>
                <a:sym typeface="Roboto"/>
              </a:rPr>
              <a:t>usually</a:t>
            </a:r>
            <a:r>
              <a:rPr lang="en" sz="1200">
                <a:latin typeface="Roboto"/>
                <a:ea typeface="Roboto"/>
                <a:cs typeface="Roboto"/>
                <a:sym typeface="Roboto"/>
              </a:rPr>
              <a:t> don’t navigate in a void, instead there are </a:t>
            </a:r>
            <a:r>
              <a:rPr b="1" lang="en" sz="1200">
                <a:latin typeface="Roboto"/>
                <a:ea typeface="Roboto"/>
                <a:cs typeface="Roboto"/>
                <a:sym typeface="Roboto"/>
              </a:rPr>
              <a:t>obstacles </a:t>
            </a:r>
            <a:r>
              <a:rPr lang="en" sz="1200">
                <a:latin typeface="Roboto"/>
                <a:ea typeface="Roboto"/>
                <a:cs typeface="Roboto"/>
                <a:sym typeface="Roboto"/>
              </a:rPr>
              <a:t>in the scene that we want our AI agents to avoid. An obstacle can either be </a:t>
            </a:r>
            <a:r>
              <a:rPr b="1" lang="en" sz="1200">
                <a:latin typeface="Roboto"/>
                <a:ea typeface="Roboto"/>
                <a:cs typeface="Roboto"/>
                <a:sym typeface="Roboto"/>
              </a:rPr>
              <a:t>static </a:t>
            </a:r>
            <a:r>
              <a:rPr lang="en" sz="1200">
                <a:latin typeface="Roboto"/>
                <a:ea typeface="Roboto"/>
                <a:cs typeface="Roboto"/>
                <a:sym typeface="Roboto"/>
              </a:rPr>
              <a:t>or </a:t>
            </a:r>
            <a:r>
              <a:rPr b="1" lang="en" sz="1200">
                <a:latin typeface="Roboto"/>
                <a:ea typeface="Roboto"/>
                <a:cs typeface="Roboto"/>
                <a:sym typeface="Roboto"/>
              </a:rPr>
              <a:t>dynamic </a:t>
            </a:r>
            <a:r>
              <a:rPr lang="en" sz="1200">
                <a:latin typeface="Roboto"/>
                <a:ea typeface="Roboto"/>
                <a:cs typeface="Roboto"/>
                <a:sym typeface="Roboto"/>
              </a:rPr>
              <a:t>meaning that it either </a:t>
            </a:r>
            <a:r>
              <a:rPr b="1" lang="en" sz="1200">
                <a:latin typeface="Roboto"/>
                <a:ea typeface="Roboto"/>
                <a:cs typeface="Roboto"/>
                <a:sym typeface="Roboto"/>
              </a:rPr>
              <a:t>does not move</a:t>
            </a:r>
            <a:r>
              <a:rPr lang="en" sz="1200">
                <a:latin typeface="Roboto"/>
                <a:ea typeface="Roboto"/>
                <a:cs typeface="Roboto"/>
                <a:sym typeface="Roboto"/>
              </a:rPr>
              <a:t> or can </a:t>
            </a:r>
            <a:r>
              <a:rPr b="1" lang="en" sz="1200">
                <a:latin typeface="Roboto"/>
                <a:ea typeface="Roboto"/>
                <a:cs typeface="Roboto"/>
                <a:sym typeface="Roboto"/>
              </a:rPr>
              <a:t>possibly move</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do we represent obstacles in graph form? There are three general strategies :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Remove nodes</a:t>
            </a:r>
            <a:r>
              <a:rPr lang="en" sz="1200">
                <a:latin typeface="Roboto"/>
                <a:ea typeface="Roboto"/>
                <a:cs typeface="Roboto"/>
                <a:sym typeface="Roboto"/>
              </a:rPr>
              <a:t>. If an obstacle occupies the location of a node</a:t>
            </a:r>
            <a:r>
              <a:rPr lang="en" sz="1200">
                <a:latin typeface="Roboto"/>
                <a:ea typeface="Roboto"/>
                <a:cs typeface="Roboto"/>
                <a:sym typeface="Roboto"/>
              </a:rPr>
              <a:t>, you can remove those nodes</a:t>
            </a:r>
            <a:r>
              <a:rPr lang="en" sz="1200">
                <a:latin typeface="Roboto"/>
                <a:ea typeface="Roboto"/>
                <a:cs typeface="Roboto"/>
                <a:sym typeface="Roboto"/>
              </a:rPr>
              <a:t> from the graph. You also need to remove the corresponding edges, which is usually automatic if the graph is designed properly.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Remove edges</a:t>
            </a:r>
            <a:r>
              <a:rPr lang="en" sz="1200">
                <a:latin typeface="Roboto"/>
                <a:ea typeface="Roboto"/>
                <a:cs typeface="Roboto"/>
                <a:sym typeface="Roboto"/>
              </a:rPr>
              <a:t>. If obstacles occupy the space between nodes (intersect the edges), you can remove those edges from the graph. If obstacles only occupy the location of the nodes, you can also just remove the edges that lead to those nodes but leave the nodes there.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Infinite weight edges</a:t>
            </a:r>
            <a:r>
              <a:rPr lang="en" sz="1200">
                <a:latin typeface="Roboto"/>
                <a:ea typeface="Roboto"/>
                <a:cs typeface="Roboto"/>
                <a:sym typeface="Roboto"/>
              </a:rPr>
              <a:t>. If obstacles occupy </a:t>
            </a:r>
            <a:r>
              <a:rPr lang="en" sz="1200">
                <a:latin typeface="Roboto"/>
                <a:ea typeface="Roboto"/>
                <a:cs typeface="Roboto"/>
                <a:sym typeface="Roboto"/>
              </a:rPr>
              <a:t>the space between nodes</a:t>
            </a:r>
            <a:r>
              <a:rPr lang="en" sz="1200">
                <a:latin typeface="Roboto"/>
                <a:ea typeface="Roboto"/>
                <a:cs typeface="Roboto"/>
                <a:sym typeface="Roboto"/>
              </a:rPr>
              <a:t>, you can also mark those edges with Infinity as the weight. If obstacles occupy </a:t>
            </a:r>
            <a:r>
              <a:rPr lang="en" sz="1200">
                <a:latin typeface="Roboto"/>
                <a:ea typeface="Roboto"/>
                <a:cs typeface="Roboto"/>
                <a:sym typeface="Roboto"/>
              </a:rPr>
              <a:t>the location of a node</a:t>
            </a:r>
            <a:r>
              <a:rPr lang="en" sz="1200">
                <a:latin typeface="Roboto"/>
                <a:ea typeface="Roboto"/>
                <a:cs typeface="Roboto"/>
                <a:sym typeface="Roboto"/>
              </a:rPr>
              <a:t>, you can mark edges leading to those nodes as having Infinity as the weight. Altering the weights of the edges may be easier if you want to change the obstacles after the graph is constructed.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For example, the graph on the right removed the nodes (and the edges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l</a:t>
            </a:r>
            <a:r>
              <a:rPr lang="en" sz="1200">
                <a:latin typeface="Roboto"/>
                <a:ea typeface="Roboto"/>
                <a:cs typeface="Roboto"/>
                <a:sym typeface="Roboto"/>
              </a:rPr>
              <a:t>eading to those nodes) that overlap walls and untraversable areas (river).</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However, let’s say that in your game the player activates a switch that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d</a:t>
            </a:r>
            <a:r>
              <a:rPr lang="en" sz="1200">
                <a:latin typeface="Roboto"/>
                <a:ea typeface="Roboto"/>
                <a:cs typeface="Roboto"/>
                <a:sym typeface="Roboto"/>
              </a:rPr>
              <a:t>rains the river allowing characters to cross over it. Instead of rebuilding or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a:t>
            </a:r>
            <a:r>
              <a:rPr lang="en" sz="1200">
                <a:latin typeface="Roboto"/>
                <a:ea typeface="Roboto"/>
                <a:cs typeface="Roboto"/>
                <a:sym typeface="Roboto"/>
              </a:rPr>
              <a:t>wapping graphs which is expensive, one could simply keep the nodes and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a:t>
            </a:r>
            <a:r>
              <a:rPr lang="en" sz="1200">
                <a:latin typeface="Roboto"/>
                <a:ea typeface="Roboto"/>
                <a:cs typeface="Roboto"/>
                <a:sym typeface="Roboto"/>
              </a:rPr>
              <a:t>dges </a:t>
            </a:r>
            <a:r>
              <a:rPr lang="en" sz="1200">
                <a:latin typeface="Roboto"/>
                <a:ea typeface="Roboto"/>
                <a:cs typeface="Roboto"/>
                <a:sym typeface="Roboto"/>
              </a:rPr>
              <a:t>c</a:t>
            </a:r>
            <a:r>
              <a:rPr lang="en" sz="1200">
                <a:latin typeface="Roboto"/>
                <a:ea typeface="Roboto"/>
                <a:cs typeface="Roboto"/>
                <a:sym typeface="Roboto"/>
              </a:rPr>
              <a:t>onnecting the river to the surrounding land and when the switch is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a:t>
            </a:r>
            <a:r>
              <a:rPr lang="en" sz="1200">
                <a:latin typeface="Roboto"/>
                <a:ea typeface="Roboto"/>
                <a:cs typeface="Roboto"/>
                <a:sym typeface="Roboto"/>
              </a:rPr>
              <a:t>ctivated change the weights for edges leading to river nodes from Infinity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a:t>
            </a:r>
            <a:r>
              <a:rPr lang="en" sz="1200">
                <a:latin typeface="Roboto"/>
                <a:ea typeface="Roboto"/>
                <a:cs typeface="Roboto"/>
                <a:sym typeface="Roboto"/>
              </a:rPr>
              <a:t>o an actual weight value. This would save both time and space. </a:t>
            </a:r>
            <a:endParaRPr sz="1200">
              <a:latin typeface="Roboto"/>
              <a:ea typeface="Roboto"/>
              <a:cs typeface="Roboto"/>
              <a:sym typeface="Roboto"/>
            </a:endParaRPr>
          </a:p>
        </p:txBody>
      </p:sp>
      <p:pic>
        <p:nvPicPr>
          <p:cNvPr id="105" name="Google Shape;105;p16"/>
          <p:cNvPicPr preferRelativeResize="0"/>
          <p:nvPr/>
        </p:nvPicPr>
        <p:blipFill>
          <a:blip r:embed="rId3">
            <a:alphaModFix/>
          </a:blip>
          <a:stretch>
            <a:fillRect/>
          </a:stretch>
        </p:blipFill>
        <p:spPr>
          <a:xfrm>
            <a:off x="5197850" y="3182538"/>
            <a:ext cx="3946150" cy="1960962"/>
          </a:xfrm>
          <a:prstGeom prst="rect">
            <a:avLst/>
          </a:prstGeom>
          <a:noFill/>
          <a:ln cap="flat" cmpd="sng" w="9525">
            <a:solidFill>
              <a:schemeClr val="dk2"/>
            </a:solidFill>
            <a:prstDash val="solid"/>
            <a:round/>
            <a:headEnd len="sm" w="sm" type="none"/>
            <a:tailEnd len="sm" w="sm" type="none"/>
          </a:ln>
        </p:spPr>
      </p:pic>
      <p:sp>
        <p:nvSpPr>
          <p:cNvPr id="106" name="Google Shape;106;p16"/>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Graphs</a:t>
            </a:r>
            <a:endParaRPr>
              <a:solidFill>
                <a:srgbClr val="F5F5F5"/>
              </a:solidFill>
            </a:endParaRPr>
          </a:p>
        </p:txBody>
      </p:sp>
      <p:sp>
        <p:nvSpPr>
          <p:cNvPr id="112" name="Google Shape;112;p17"/>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13" name="Google Shape;113;p17"/>
          <p:cNvSpPr txBox="1"/>
          <p:nvPr/>
        </p:nvSpPr>
        <p:spPr>
          <a:xfrm>
            <a:off x="50" y="647700"/>
            <a:ext cx="61884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geographical information of the scene is only important when constructing the graph. The </a:t>
            </a:r>
            <a:r>
              <a:rPr b="1" lang="en" sz="1200">
                <a:latin typeface="Roboto"/>
                <a:ea typeface="Roboto"/>
                <a:cs typeface="Roboto"/>
                <a:sym typeface="Roboto"/>
              </a:rPr>
              <a:t>pathfinding algorithms</a:t>
            </a:r>
            <a:r>
              <a:rPr lang="en" sz="1200">
                <a:latin typeface="Roboto"/>
                <a:ea typeface="Roboto"/>
                <a:cs typeface="Roboto"/>
                <a:sym typeface="Roboto"/>
              </a:rPr>
              <a:t>, which we will look at soon, do not know anything about the scene itself; they </a:t>
            </a:r>
            <a:r>
              <a:rPr b="1" lang="en" sz="1200">
                <a:latin typeface="Roboto"/>
                <a:ea typeface="Roboto"/>
                <a:cs typeface="Roboto"/>
                <a:sym typeface="Roboto"/>
              </a:rPr>
              <a:t>only know about the graph</a:t>
            </a:r>
            <a:r>
              <a:rPr lang="en" sz="1200">
                <a:latin typeface="Roboto"/>
                <a:ea typeface="Roboto"/>
                <a:cs typeface="Roboto"/>
                <a:sym typeface="Roboto"/>
              </a:rPr>
              <a:t> data structure! They don’t know whether a node is indoors or outdoors, in a room or is a doorway. They don’t know the difference between these two maps: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For any given scene, there are many different ways of making a graph. Either you will have to manually configure the graph or you can automatically generate it through code.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example graphs on the right showcase a graph with nodes placed at doorways, a graph with edges going through doorways, and a grid graph respectively.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4" name="Google Shape;114;p17"/>
          <p:cNvPicPr preferRelativeResize="0"/>
          <p:nvPr/>
        </p:nvPicPr>
        <p:blipFill>
          <a:blip r:embed="rId3">
            <a:alphaModFix/>
          </a:blip>
          <a:stretch>
            <a:fillRect/>
          </a:stretch>
        </p:blipFill>
        <p:spPr>
          <a:xfrm>
            <a:off x="6188400" y="673462"/>
            <a:ext cx="2955600" cy="1470950"/>
          </a:xfrm>
          <a:prstGeom prst="rect">
            <a:avLst/>
          </a:prstGeom>
          <a:noFill/>
          <a:ln cap="flat" cmpd="sng" w="9525">
            <a:solidFill>
              <a:schemeClr val="dk2"/>
            </a:solidFill>
            <a:prstDash val="solid"/>
            <a:round/>
            <a:headEnd len="sm" w="sm" type="none"/>
            <a:tailEnd len="sm" w="sm" type="none"/>
          </a:ln>
        </p:spPr>
      </p:pic>
      <p:pic>
        <p:nvPicPr>
          <p:cNvPr id="115" name="Google Shape;115;p17"/>
          <p:cNvPicPr preferRelativeResize="0"/>
          <p:nvPr/>
        </p:nvPicPr>
        <p:blipFill>
          <a:blip r:embed="rId4">
            <a:alphaModFix/>
          </a:blip>
          <a:stretch>
            <a:fillRect/>
          </a:stretch>
        </p:blipFill>
        <p:spPr>
          <a:xfrm>
            <a:off x="6188407" y="2174125"/>
            <a:ext cx="2955593" cy="1470950"/>
          </a:xfrm>
          <a:prstGeom prst="rect">
            <a:avLst/>
          </a:prstGeom>
          <a:noFill/>
          <a:ln cap="flat" cmpd="sng" w="9525">
            <a:solidFill>
              <a:schemeClr val="dk2"/>
            </a:solidFill>
            <a:prstDash val="solid"/>
            <a:round/>
            <a:headEnd len="sm" w="sm" type="none"/>
            <a:tailEnd len="sm" w="sm" type="none"/>
          </a:ln>
        </p:spPr>
      </p:pic>
      <p:pic>
        <p:nvPicPr>
          <p:cNvPr id="116" name="Google Shape;116;p17"/>
          <p:cNvPicPr preferRelativeResize="0"/>
          <p:nvPr/>
        </p:nvPicPr>
        <p:blipFill>
          <a:blip r:embed="rId5">
            <a:alphaModFix/>
          </a:blip>
          <a:stretch>
            <a:fillRect/>
          </a:stretch>
        </p:blipFill>
        <p:spPr>
          <a:xfrm>
            <a:off x="6188400" y="3674775"/>
            <a:ext cx="2955601" cy="1468725"/>
          </a:xfrm>
          <a:prstGeom prst="rect">
            <a:avLst/>
          </a:prstGeom>
          <a:noFill/>
          <a:ln cap="flat" cmpd="sng" w="9525">
            <a:solidFill>
              <a:schemeClr val="dk2"/>
            </a:solidFill>
            <a:prstDash val="solid"/>
            <a:round/>
            <a:headEnd len="sm" w="sm" type="none"/>
            <a:tailEnd len="sm" w="sm" type="none"/>
          </a:ln>
        </p:spPr>
      </p:pic>
      <p:pic>
        <p:nvPicPr>
          <p:cNvPr id="117" name="Google Shape;117;p17"/>
          <p:cNvPicPr preferRelativeResize="0"/>
          <p:nvPr/>
        </p:nvPicPr>
        <p:blipFill>
          <a:blip r:embed="rId6">
            <a:alphaModFix/>
          </a:blip>
          <a:stretch>
            <a:fillRect/>
          </a:stretch>
        </p:blipFill>
        <p:spPr>
          <a:xfrm>
            <a:off x="96025" y="1804753"/>
            <a:ext cx="2651276" cy="1323584"/>
          </a:xfrm>
          <a:prstGeom prst="rect">
            <a:avLst/>
          </a:prstGeom>
          <a:noFill/>
          <a:ln cap="flat" cmpd="sng" w="9525">
            <a:solidFill>
              <a:schemeClr val="dk2"/>
            </a:solidFill>
            <a:prstDash val="solid"/>
            <a:round/>
            <a:headEnd len="sm" w="sm" type="none"/>
            <a:tailEnd len="sm" w="sm" type="none"/>
          </a:ln>
        </p:spPr>
      </p:pic>
      <p:pic>
        <p:nvPicPr>
          <p:cNvPr id="118" name="Google Shape;118;p17"/>
          <p:cNvPicPr preferRelativeResize="0"/>
          <p:nvPr/>
        </p:nvPicPr>
        <p:blipFill>
          <a:blip r:embed="rId7">
            <a:alphaModFix/>
          </a:blip>
          <a:stretch>
            <a:fillRect/>
          </a:stretch>
        </p:blipFill>
        <p:spPr>
          <a:xfrm>
            <a:off x="2852313" y="1804750"/>
            <a:ext cx="2655337" cy="1323575"/>
          </a:xfrm>
          <a:prstGeom prst="rect">
            <a:avLst/>
          </a:prstGeom>
          <a:noFill/>
          <a:ln cap="flat" cmpd="sng" w="9525">
            <a:solidFill>
              <a:schemeClr val="dk2"/>
            </a:solidFill>
            <a:prstDash val="solid"/>
            <a:round/>
            <a:headEnd len="sm" w="sm" type="none"/>
            <a:tailEnd len="sm" w="sm" type="none"/>
          </a:ln>
        </p:spPr>
      </p:pic>
      <p:sp>
        <p:nvSpPr>
          <p:cNvPr id="119" name="Google Shape;119;p17"/>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23" name="Shape 123"/>
        <p:cNvGrpSpPr/>
        <p:nvPr/>
      </p:nvGrpSpPr>
      <p:grpSpPr>
        <a:xfrm>
          <a:off x="0" y="0"/>
          <a:ext cx="0" cy="0"/>
          <a:chOff x="0" y="0"/>
          <a:chExt cx="0" cy="0"/>
        </a:xfrm>
      </p:grpSpPr>
      <p:sp>
        <p:nvSpPr>
          <p:cNvPr id="124" name="Google Shape;124;p18"/>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25" name="Google Shape;125;p18"/>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26" name="Google Shape;126;p18"/>
          <p:cNvSpPr txBox="1"/>
          <p:nvPr/>
        </p:nvSpPr>
        <p:spPr>
          <a:xfrm>
            <a:off x="5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 games we often want to find paths from one location to another, this is referred to as </a:t>
            </a:r>
            <a:r>
              <a:rPr b="1" lang="en" sz="1200">
                <a:latin typeface="Roboto"/>
                <a:ea typeface="Roboto"/>
                <a:cs typeface="Roboto"/>
                <a:sym typeface="Roboto"/>
              </a:rPr>
              <a:t>pathfinding</a:t>
            </a:r>
            <a:r>
              <a:rPr lang="en" sz="1200">
                <a:latin typeface="Roboto"/>
                <a:ea typeface="Roboto"/>
                <a:cs typeface="Roboto"/>
                <a:sym typeface="Roboto"/>
              </a:rPr>
              <a:t>. We’re not only trying to find the path but we also want to take into account travel time (costs).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As such </a:t>
            </a:r>
            <a:r>
              <a:rPr b="1" lang="en" sz="1200">
                <a:latin typeface="Roboto"/>
                <a:ea typeface="Roboto"/>
                <a:cs typeface="Roboto"/>
                <a:sym typeface="Roboto"/>
              </a:rPr>
              <a:t>pathfinding algorithms</a:t>
            </a:r>
            <a:r>
              <a:rPr lang="en" sz="1200">
                <a:latin typeface="Roboto"/>
                <a:ea typeface="Roboto"/>
                <a:cs typeface="Roboto"/>
                <a:sym typeface="Roboto"/>
              </a:rPr>
              <a:t> take the following as input and output the following.</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Input</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 graph</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 starting node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One or more goal/destination nodes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 heuristic function (optional)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There are lots of algorithms that run on graphs, however we will cover the following three: </a:t>
            </a:r>
            <a:endParaRPr sz="1200">
              <a:latin typeface="Roboto"/>
              <a:ea typeface="Roboto"/>
              <a:cs typeface="Roboto"/>
              <a:sym typeface="Roboto"/>
            </a:endParaRPr>
          </a:p>
          <a:p>
            <a:pPr indent="-304800" lvl="0" marL="548640" rtl="0" algn="l">
              <a:lnSpc>
                <a:spcPct val="115000"/>
              </a:lnSpc>
              <a:spcBef>
                <a:spcPts val="0"/>
              </a:spcBef>
              <a:spcAft>
                <a:spcPts val="0"/>
              </a:spcAft>
              <a:buSzPts val="1200"/>
              <a:buFont typeface="Roboto"/>
              <a:buChar char="●"/>
            </a:pPr>
            <a:r>
              <a:rPr b="1" lang="en" sz="1200">
                <a:latin typeface="Roboto"/>
                <a:ea typeface="Roboto"/>
                <a:cs typeface="Roboto"/>
                <a:sym typeface="Roboto"/>
              </a:rPr>
              <a:t>Breadth First Search</a:t>
            </a:r>
            <a:r>
              <a:rPr lang="en" sz="1200">
                <a:latin typeface="Roboto"/>
                <a:ea typeface="Roboto"/>
                <a:cs typeface="Roboto"/>
                <a:sym typeface="Roboto"/>
              </a:rPr>
              <a:t> : explores equally in all directions. This is an incredibly useful algorithm, not only for regular path finding, but also for procedural map generation, flow field pathfinding, distance maps, and other types of map analysis.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304800" lvl="0" marL="548640" rtl="0" algn="l">
              <a:lnSpc>
                <a:spcPct val="115000"/>
              </a:lnSpc>
              <a:spcBef>
                <a:spcPts val="0"/>
              </a:spcBef>
              <a:spcAft>
                <a:spcPts val="0"/>
              </a:spcAft>
              <a:buSzPts val="1200"/>
              <a:buFont typeface="Roboto"/>
              <a:buChar char="●"/>
            </a:pPr>
            <a:r>
              <a:rPr b="1" lang="en" sz="1200">
                <a:latin typeface="Roboto"/>
                <a:ea typeface="Roboto"/>
                <a:cs typeface="Roboto"/>
                <a:sym typeface="Roboto"/>
              </a:rPr>
              <a:t>Dijkstra’s Algorithm</a:t>
            </a:r>
            <a:r>
              <a:rPr lang="en" sz="1200">
                <a:latin typeface="Roboto"/>
                <a:ea typeface="Roboto"/>
                <a:cs typeface="Roboto"/>
                <a:sym typeface="Roboto"/>
              </a:rPr>
              <a:t> (also called Uniform Cost Search) : lets us prioritize which paths to explore. Instead of exploring all possible paths equally, it favors lower cost paths. We can assign lower costs to encourage moving on roads and higher costs to avoid forests, discourage going near enemies, etc. When movement costs vary, we use this instead of Breadth First Search.</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304800" lvl="0" marL="548640" rtl="0" algn="l">
              <a:lnSpc>
                <a:spcPct val="115000"/>
              </a:lnSpc>
              <a:spcBef>
                <a:spcPts val="0"/>
              </a:spcBef>
              <a:spcAft>
                <a:spcPts val="0"/>
              </a:spcAft>
              <a:buSzPts val="1200"/>
              <a:buFont typeface="Roboto"/>
              <a:buChar char="●"/>
            </a:pPr>
            <a:r>
              <a:rPr b="1" lang="en" sz="1200">
                <a:latin typeface="Roboto"/>
                <a:ea typeface="Roboto"/>
                <a:cs typeface="Roboto"/>
                <a:sym typeface="Roboto"/>
              </a:rPr>
              <a:t>A*</a:t>
            </a:r>
            <a:r>
              <a:rPr lang="en" sz="1200">
                <a:latin typeface="Roboto"/>
                <a:ea typeface="Roboto"/>
                <a:cs typeface="Roboto"/>
                <a:sym typeface="Roboto"/>
              </a:rPr>
              <a:t> : a modification of Dijkstra’s Algorithm that is optimized for finding the goal. Dijkstra’s Algorithm can find paths to multiple locations whereas A* finds paths to one location, or the closest of several locations. It prioritizes paths that seem to be leading closer to a goal (uses a </a:t>
            </a:r>
            <a:r>
              <a:rPr b="1" lang="en" sz="1200">
                <a:latin typeface="Roboto"/>
                <a:ea typeface="Roboto"/>
                <a:cs typeface="Roboto"/>
                <a:sym typeface="Roboto"/>
              </a:rPr>
              <a:t>heuristic function</a:t>
            </a:r>
            <a:r>
              <a:rPr lang="en" sz="1200">
                <a:latin typeface="Roboto"/>
                <a:ea typeface="Roboto"/>
                <a:cs typeface="Roboto"/>
                <a:sym typeface="Roboto"/>
              </a:rPr>
              <a:t> to determine this).</a:t>
            </a:r>
            <a:endParaRPr sz="1200">
              <a:latin typeface="Roboto"/>
              <a:ea typeface="Roboto"/>
              <a:cs typeface="Roboto"/>
              <a:sym typeface="Roboto"/>
            </a:endParaRPr>
          </a:p>
        </p:txBody>
      </p:sp>
      <p:pic>
        <p:nvPicPr>
          <p:cNvPr id="127" name="Google Shape;127;p18"/>
          <p:cNvPicPr preferRelativeResize="0"/>
          <p:nvPr/>
        </p:nvPicPr>
        <p:blipFill>
          <a:blip r:embed="rId3">
            <a:alphaModFix/>
          </a:blip>
          <a:stretch>
            <a:fillRect/>
          </a:stretch>
        </p:blipFill>
        <p:spPr>
          <a:xfrm>
            <a:off x="103074" y="2773950"/>
            <a:ext cx="500300" cy="505675"/>
          </a:xfrm>
          <a:prstGeom prst="rect">
            <a:avLst/>
          </a:prstGeom>
          <a:noFill/>
          <a:ln cap="flat" cmpd="sng" w="9525">
            <a:solidFill>
              <a:schemeClr val="dk2"/>
            </a:solidFill>
            <a:prstDash val="solid"/>
            <a:round/>
            <a:headEnd len="sm" w="sm" type="none"/>
            <a:tailEnd len="sm" w="sm" type="none"/>
          </a:ln>
        </p:spPr>
      </p:pic>
      <p:pic>
        <p:nvPicPr>
          <p:cNvPr id="128" name="Google Shape;128;p18"/>
          <p:cNvPicPr preferRelativeResize="0"/>
          <p:nvPr/>
        </p:nvPicPr>
        <p:blipFill>
          <a:blip r:embed="rId4">
            <a:alphaModFix/>
          </a:blip>
          <a:stretch>
            <a:fillRect/>
          </a:stretch>
        </p:blipFill>
        <p:spPr>
          <a:xfrm>
            <a:off x="103075" y="3362624"/>
            <a:ext cx="500300" cy="505623"/>
          </a:xfrm>
          <a:prstGeom prst="rect">
            <a:avLst/>
          </a:prstGeom>
          <a:noFill/>
          <a:ln cap="flat" cmpd="sng" w="9525">
            <a:solidFill>
              <a:schemeClr val="dk2"/>
            </a:solidFill>
            <a:prstDash val="solid"/>
            <a:round/>
            <a:headEnd len="sm" w="sm" type="none"/>
            <a:tailEnd len="sm" w="sm" type="none"/>
          </a:ln>
        </p:spPr>
      </p:pic>
      <p:pic>
        <p:nvPicPr>
          <p:cNvPr id="129" name="Google Shape;129;p18"/>
          <p:cNvPicPr preferRelativeResize="0"/>
          <p:nvPr/>
        </p:nvPicPr>
        <p:blipFill>
          <a:blip r:embed="rId5">
            <a:alphaModFix/>
          </a:blip>
          <a:stretch>
            <a:fillRect/>
          </a:stretch>
        </p:blipFill>
        <p:spPr>
          <a:xfrm>
            <a:off x="103075" y="4333950"/>
            <a:ext cx="500300" cy="527337"/>
          </a:xfrm>
          <a:prstGeom prst="rect">
            <a:avLst/>
          </a:prstGeom>
          <a:noFill/>
          <a:ln cap="flat" cmpd="sng" w="9525">
            <a:solidFill>
              <a:schemeClr val="dk2"/>
            </a:solidFill>
            <a:prstDash val="solid"/>
            <a:round/>
            <a:headEnd len="sm" w="sm" type="none"/>
            <a:tailEnd len="sm" w="sm" type="none"/>
          </a:ln>
        </p:spPr>
      </p:pic>
      <p:sp>
        <p:nvSpPr>
          <p:cNvPr id="130" name="Google Shape;130;p18"/>
          <p:cNvSpPr txBox="1"/>
          <p:nvPr/>
        </p:nvSpPr>
        <p:spPr>
          <a:xfrm>
            <a:off x="3345450" y="1282975"/>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Roboto"/>
                <a:ea typeface="Roboto"/>
                <a:cs typeface="Roboto"/>
                <a:sym typeface="Roboto"/>
              </a:rPr>
              <a:t>Output</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 sequence of nodes (a path)</a:t>
            </a:r>
            <a:endParaRPr sz="1200">
              <a:latin typeface="Roboto"/>
              <a:ea typeface="Roboto"/>
              <a:cs typeface="Roboto"/>
              <a:sym typeface="Roboto"/>
            </a:endParaRPr>
          </a:p>
        </p:txBody>
      </p:sp>
      <p:sp>
        <p:nvSpPr>
          <p:cNvPr id="131" name="Google Shape;131;p18"/>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35" name="Shape 135"/>
        <p:cNvGrpSpPr/>
        <p:nvPr/>
      </p:nvGrpSpPr>
      <p:grpSpPr>
        <a:xfrm>
          <a:off x="0" y="0"/>
          <a:ext cx="0" cy="0"/>
          <a:chOff x="0" y="0"/>
          <a:chExt cx="0" cy="0"/>
        </a:xfrm>
      </p:grpSpPr>
      <p:sp>
        <p:nvSpPr>
          <p:cNvPr id="136" name="Google Shape;136;p19"/>
          <p:cNvSpPr/>
          <p:nvPr/>
        </p:nvSpPr>
        <p:spPr>
          <a:xfrm>
            <a:off x="44150" y="2612225"/>
            <a:ext cx="5327700" cy="25314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38" name="Google Shape;138;p19"/>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39" name="Google Shape;139;p19"/>
          <p:cNvSpPr txBox="1"/>
          <p:nvPr/>
        </p:nvSpPr>
        <p:spPr>
          <a:xfrm>
            <a:off x="5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key idea for all of these algorithms is that we keep track of an expanding ring called the </a:t>
            </a:r>
            <a:r>
              <a:rPr b="1" lang="en" sz="1200">
                <a:latin typeface="Roboto"/>
                <a:ea typeface="Roboto"/>
                <a:cs typeface="Roboto"/>
                <a:sym typeface="Roboto"/>
              </a:rPr>
              <a:t>frontier </a:t>
            </a:r>
            <a:r>
              <a:rPr lang="en" sz="1200">
                <a:latin typeface="Roboto"/>
                <a:ea typeface="Roboto"/>
                <a:cs typeface="Roboto"/>
                <a:sym typeface="Roboto"/>
              </a:rPr>
              <a:t>(also known as </a:t>
            </a:r>
            <a:r>
              <a:rPr b="1" lang="en" sz="1200">
                <a:latin typeface="Roboto"/>
                <a:ea typeface="Roboto"/>
                <a:cs typeface="Roboto"/>
                <a:sym typeface="Roboto"/>
              </a:rPr>
              <a:t>open list</a:t>
            </a:r>
            <a:r>
              <a:rPr lang="en" sz="1200">
                <a:latin typeface="Roboto"/>
                <a:ea typeface="Roboto"/>
                <a:cs typeface="Roboto"/>
                <a:sym typeface="Roboto"/>
              </a:rPr>
              <a:t>), a list of processed nodes called the </a:t>
            </a:r>
            <a:r>
              <a:rPr b="1" lang="en" sz="1200">
                <a:latin typeface="Roboto"/>
                <a:ea typeface="Roboto"/>
                <a:cs typeface="Roboto"/>
                <a:sym typeface="Roboto"/>
              </a:rPr>
              <a:t>closed list</a:t>
            </a:r>
            <a:r>
              <a:rPr lang="en" sz="1200">
                <a:latin typeface="Roboto"/>
                <a:ea typeface="Roboto"/>
                <a:cs typeface="Roboto"/>
                <a:sym typeface="Roboto"/>
              </a:rPr>
              <a:t>, and a table to keep track of which node we came from (let’s call this the </a:t>
            </a:r>
            <a:r>
              <a:rPr b="1" lang="en" sz="1200">
                <a:latin typeface="Roboto"/>
                <a:ea typeface="Roboto"/>
                <a:cs typeface="Roboto"/>
                <a:sym typeface="Roboto"/>
              </a:rPr>
              <a:t>came_from table</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do we implement this? Repeat these steps until the frontier is empty: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Pick and remove a node from the open list.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Expand/update the open list by looking at the picked node’s neighbors.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Update the came_from table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following pseudo code is the essence of our pathfinding algorithms and is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also the code for our </a:t>
            </a:r>
            <a:r>
              <a:rPr b="1" lang="en" sz="1200">
                <a:latin typeface="Roboto"/>
                <a:ea typeface="Roboto"/>
                <a:cs typeface="Roboto"/>
                <a:sym typeface="Roboto"/>
              </a:rPr>
              <a:t>breadth first search</a:t>
            </a:r>
            <a:r>
              <a:rPr lang="en" sz="1200">
                <a:latin typeface="Roboto"/>
                <a:ea typeface="Roboto"/>
                <a:cs typeface="Roboto"/>
                <a:sym typeface="Roboto"/>
              </a:rPr>
              <a:t> algorithm: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Queue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Set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Dictionary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a:t>
            </a:r>
            <a:r>
              <a:rPr lang="en" sz="1000">
                <a:solidFill>
                  <a:srgbClr val="357FD6"/>
                </a:solidFill>
                <a:latin typeface="Consolas"/>
                <a:ea typeface="Consolas"/>
                <a:cs typeface="Consolas"/>
                <a:sym typeface="Consolas"/>
              </a:rPr>
              <a:t>null</a:t>
            </a:r>
            <a:endParaRPr sz="1000">
              <a:solidFill>
                <a:srgbClr val="357F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while</a:t>
            </a:r>
            <a:r>
              <a:rPr lang="en" sz="1000">
                <a:solidFill>
                  <a:schemeClr val="lt1"/>
                </a:solidFill>
                <a:latin typeface="Consolas"/>
                <a:ea typeface="Consolas"/>
                <a:cs typeface="Consolas"/>
                <a:sym typeface="Consolas"/>
              </a:rPr>
              <a:t> not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Empty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current_node</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Pop</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foreach</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next_node</a:t>
            </a:r>
            <a:r>
              <a:rPr lang="en" sz="1000">
                <a:solidFill>
                  <a:schemeClr val="lt1"/>
                </a:solidFill>
                <a:latin typeface="Consolas"/>
                <a:ea typeface="Consolas"/>
                <a:cs typeface="Consolas"/>
                <a:sym typeface="Consolas"/>
              </a:rPr>
              <a:t> in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GetNeighbors</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next_node</a:t>
            </a:r>
            <a:r>
              <a:rPr lang="en" sz="1000">
                <a:solidFill>
                  <a:schemeClr val="lt1"/>
                </a:solidFill>
                <a:latin typeface="Consolas"/>
                <a:ea typeface="Consolas"/>
                <a:cs typeface="Consolas"/>
                <a:sym typeface="Consolas"/>
              </a:rPr>
              <a:t> not in </a:t>
            </a: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next_node</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current_node</a:t>
            </a:r>
            <a:endParaRPr sz="1000">
              <a:solidFill>
                <a:srgbClr val="71CDFB"/>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         closed_list.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next_node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p:txBody>
      </p:sp>
      <p:grpSp>
        <p:nvGrpSpPr>
          <p:cNvPr id="140" name="Google Shape;140;p19"/>
          <p:cNvGrpSpPr/>
          <p:nvPr/>
        </p:nvGrpSpPr>
        <p:grpSpPr>
          <a:xfrm>
            <a:off x="2288475" y="2685825"/>
            <a:ext cx="3000000" cy="934350"/>
            <a:chOff x="2288475" y="2685825"/>
            <a:chExt cx="3000000" cy="934350"/>
          </a:xfrm>
        </p:grpSpPr>
        <p:sp>
          <p:nvSpPr>
            <p:cNvPr id="141" name="Google Shape;141;p19"/>
            <p:cNvSpPr/>
            <p:nvPr/>
          </p:nvSpPr>
          <p:spPr>
            <a:xfrm>
              <a:off x="2288475" y="2707875"/>
              <a:ext cx="2994900" cy="912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2288475" y="26858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F</a:t>
              </a:r>
              <a:r>
                <a:rPr lang="en" sz="1200">
                  <a:latin typeface="Roboto"/>
                  <a:ea typeface="Roboto"/>
                  <a:cs typeface="Roboto"/>
                  <a:sym typeface="Roboto"/>
                </a:rPr>
                <a:t>or each node, </a:t>
              </a:r>
              <a:r>
                <a:rPr b="1" lang="en" sz="1200">
                  <a:latin typeface="Roboto"/>
                  <a:ea typeface="Roboto"/>
                  <a:cs typeface="Roboto"/>
                  <a:sym typeface="Roboto"/>
                </a:rPr>
                <a:t>came_from</a:t>
              </a:r>
              <a:r>
                <a:rPr lang="en" sz="1200">
                  <a:latin typeface="Roboto"/>
                  <a:ea typeface="Roboto"/>
                  <a:cs typeface="Roboto"/>
                  <a:sym typeface="Roboto"/>
                </a:rPr>
                <a:t> points to the place where we came from. These are like “breadcrumbs”. It’s enough to reconstruct the entire path.</a:t>
              </a:r>
              <a:endParaRPr sz="1200">
                <a:latin typeface="Roboto"/>
                <a:ea typeface="Roboto"/>
                <a:cs typeface="Roboto"/>
                <a:sym typeface="Roboto"/>
              </a:endParaRPr>
            </a:p>
          </p:txBody>
        </p:sp>
      </p:grpSp>
      <p:pic>
        <p:nvPicPr>
          <p:cNvPr id="143" name="Google Shape;143;p19"/>
          <p:cNvPicPr preferRelativeResize="0"/>
          <p:nvPr/>
        </p:nvPicPr>
        <p:blipFill>
          <a:blip r:embed="rId3">
            <a:alphaModFix/>
          </a:blip>
          <a:stretch>
            <a:fillRect/>
          </a:stretch>
        </p:blipFill>
        <p:spPr>
          <a:xfrm>
            <a:off x="5452550" y="3286525"/>
            <a:ext cx="3691450" cy="1856975"/>
          </a:xfrm>
          <a:prstGeom prst="rect">
            <a:avLst/>
          </a:prstGeom>
          <a:noFill/>
          <a:ln cap="flat" cmpd="sng" w="9525">
            <a:solidFill>
              <a:schemeClr val="dk2"/>
            </a:solidFill>
            <a:prstDash val="solid"/>
            <a:round/>
            <a:headEnd len="sm" w="sm" type="none"/>
            <a:tailEnd len="sm" w="sm" type="none"/>
          </a:ln>
        </p:spPr>
      </p:pic>
      <p:pic>
        <p:nvPicPr>
          <p:cNvPr id="144" name="Google Shape;144;p19"/>
          <p:cNvPicPr preferRelativeResize="0"/>
          <p:nvPr/>
        </p:nvPicPr>
        <p:blipFill>
          <a:blip r:embed="rId4">
            <a:alphaModFix/>
          </a:blip>
          <a:stretch>
            <a:fillRect/>
          </a:stretch>
        </p:blipFill>
        <p:spPr>
          <a:xfrm>
            <a:off x="5452550" y="1565900"/>
            <a:ext cx="3691450" cy="1654400"/>
          </a:xfrm>
          <a:prstGeom prst="rect">
            <a:avLst/>
          </a:prstGeom>
          <a:noFill/>
          <a:ln cap="flat" cmpd="sng" w="9525">
            <a:solidFill>
              <a:schemeClr val="dk2"/>
            </a:solidFill>
            <a:prstDash val="solid"/>
            <a:round/>
            <a:headEnd len="sm" w="sm" type="none"/>
            <a:tailEnd len="sm" w="sm" type="none"/>
          </a:ln>
        </p:spPr>
      </p:pic>
      <p:sp>
        <p:nvSpPr>
          <p:cNvPr id="145" name="Google Shape;145;p19"/>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49" name="Shape 149"/>
        <p:cNvGrpSpPr/>
        <p:nvPr/>
      </p:nvGrpSpPr>
      <p:grpSpPr>
        <a:xfrm>
          <a:off x="0" y="0"/>
          <a:ext cx="0" cy="0"/>
          <a:chOff x="0" y="0"/>
          <a:chExt cx="0" cy="0"/>
        </a:xfrm>
      </p:grpSpPr>
      <p:sp>
        <p:nvSpPr>
          <p:cNvPr id="150" name="Google Shape;150;p20"/>
          <p:cNvSpPr/>
          <p:nvPr/>
        </p:nvSpPr>
        <p:spPr>
          <a:xfrm>
            <a:off x="44150" y="3083150"/>
            <a:ext cx="4216500" cy="2017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1" name="Google Shape;151;p20"/>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52" name="Google Shape;152;p20"/>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53" name="Google Shape;153;p20"/>
          <p:cNvSpPr/>
          <p:nvPr/>
        </p:nvSpPr>
        <p:spPr>
          <a:xfrm>
            <a:off x="44150" y="934525"/>
            <a:ext cx="4216500" cy="1258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4" name="Google Shape;154;p20"/>
          <p:cNvSpPr txBox="1"/>
          <p:nvPr/>
        </p:nvSpPr>
        <p:spPr>
          <a:xfrm>
            <a:off x="50" y="647700"/>
            <a:ext cx="9144000" cy="44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code to reconstruct paths is simple, just follow the arrows backwards from the goal to the start (use the </a:t>
            </a:r>
            <a:r>
              <a:rPr b="1" lang="en" sz="1200">
                <a:latin typeface="Roboto"/>
                <a:ea typeface="Roboto"/>
                <a:cs typeface="Roboto"/>
                <a:sym typeface="Roboto"/>
              </a:rPr>
              <a:t>came_from </a:t>
            </a:r>
            <a:r>
              <a:rPr lang="en" sz="1200">
                <a:latin typeface="Roboto"/>
                <a:ea typeface="Roboto"/>
                <a:cs typeface="Roboto"/>
                <a:sym typeface="Roboto"/>
              </a:rPr>
              <a:t>table).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current </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goal</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path </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while</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 </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path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Append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 </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path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Reverse</a:t>
            </a:r>
            <a:r>
              <a:rPr lang="en" sz="1000">
                <a:solidFill>
                  <a:schemeClr val="lt1"/>
                </a:solidFill>
                <a:latin typeface="Consolas"/>
                <a:ea typeface="Consolas"/>
                <a:cs typeface="Consolas"/>
                <a:sym typeface="Consolas"/>
              </a:rPr>
              <a:t>() </a:t>
            </a:r>
            <a:r>
              <a:rPr lang="en" sz="1000">
                <a:solidFill>
                  <a:srgbClr val="608B4E"/>
                </a:solidFill>
                <a:latin typeface="Consolas"/>
                <a:ea typeface="Consolas"/>
                <a:cs typeface="Consolas"/>
                <a:sym typeface="Consolas"/>
              </a:rPr>
              <a:t>// optional</a:t>
            </a:r>
            <a:endParaRPr sz="1000">
              <a:solidFill>
                <a:srgbClr val="608B4E"/>
              </a:solidFill>
              <a:latin typeface="Consolas"/>
              <a:ea typeface="Consolas"/>
              <a:cs typeface="Consolas"/>
              <a:sym typeface="Consolas"/>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More often than not we don’t need all the paths, we only need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path from one location to a single end location. We can stop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expanding the open_list as soon as we’ve found our goal.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is known as “</a:t>
            </a:r>
            <a:r>
              <a:rPr b="1" lang="en" sz="1200">
                <a:latin typeface="Roboto"/>
                <a:ea typeface="Roboto"/>
                <a:cs typeface="Roboto"/>
                <a:sym typeface="Roboto"/>
              </a:rPr>
              <a:t>early exit</a:t>
            </a:r>
            <a:r>
              <a:rPr lang="en" sz="1200">
                <a:latin typeface="Roboto"/>
                <a:ea typeface="Roboto"/>
                <a:cs typeface="Roboto"/>
                <a:sym typeface="Roboto"/>
              </a:rPr>
              <a:t>”. </a:t>
            </a:r>
            <a:r>
              <a:rPr lang="en" sz="1200">
                <a:latin typeface="Roboto"/>
                <a:ea typeface="Roboto"/>
                <a:cs typeface="Roboto"/>
                <a:sym typeface="Roboto"/>
              </a:rPr>
              <a:t>The code is straightforward: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while</a:t>
            </a:r>
            <a:r>
              <a:rPr lang="en" sz="1000">
                <a:solidFill>
                  <a:schemeClr val="lt1"/>
                </a:solidFill>
                <a:latin typeface="Consolas"/>
                <a:ea typeface="Consolas"/>
                <a:cs typeface="Consolas"/>
                <a:sym typeface="Consolas"/>
              </a:rPr>
              <a:t> not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Empty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Pop</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 </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goal</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b</a:t>
            </a:r>
            <a:r>
              <a:rPr lang="en" sz="1000">
                <a:solidFill>
                  <a:srgbClr val="D8A0DF"/>
                </a:solidFill>
                <a:latin typeface="Consolas"/>
                <a:ea typeface="Consolas"/>
                <a:cs typeface="Consolas"/>
                <a:sym typeface="Consolas"/>
              </a:rPr>
              <a:t>reak</a:t>
            </a:r>
            <a:endParaRPr sz="1000">
              <a:solidFill>
                <a:srgbClr val="D8A0DF"/>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foreach</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in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GetNeighbors</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not in </a:t>
            </a:r>
            <a:r>
              <a:rPr lang="en" sz="1000">
                <a:solidFill>
                  <a:srgbClr val="71CDFB"/>
                </a:solidFill>
                <a:latin typeface="Consolas"/>
                <a:ea typeface="Consolas"/>
                <a:cs typeface="Consolas"/>
                <a:sym typeface="Consolas"/>
              </a:rPr>
              <a:t>closed_list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current</a:t>
            </a:r>
            <a:endParaRPr sz="1000">
              <a:solidFill>
                <a:srgbClr val="71CDFB"/>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         closed_list.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p:txBody>
      </p:sp>
      <p:pic>
        <p:nvPicPr>
          <p:cNvPr id="155" name="Google Shape;155;p20"/>
          <p:cNvPicPr preferRelativeResize="0"/>
          <p:nvPr/>
        </p:nvPicPr>
        <p:blipFill>
          <a:blip r:embed="rId3">
            <a:alphaModFix/>
          </a:blip>
          <a:stretch>
            <a:fillRect/>
          </a:stretch>
        </p:blipFill>
        <p:spPr>
          <a:xfrm>
            <a:off x="4445725" y="934525"/>
            <a:ext cx="3426175" cy="1713100"/>
          </a:xfrm>
          <a:prstGeom prst="rect">
            <a:avLst/>
          </a:prstGeom>
          <a:noFill/>
          <a:ln cap="flat" cmpd="sng" w="9525">
            <a:solidFill>
              <a:schemeClr val="dk2"/>
            </a:solidFill>
            <a:prstDash val="solid"/>
            <a:round/>
            <a:headEnd len="sm" w="sm" type="none"/>
            <a:tailEnd len="sm" w="sm" type="none"/>
          </a:ln>
        </p:spPr>
      </p:pic>
      <p:pic>
        <p:nvPicPr>
          <p:cNvPr id="156" name="Google Shape;156;p20"/>
          <p:cNvPicPr preferRelativeResize="0"/>
          <p:nvPr/>
        </p:nvPicPr>
        <p:blipFill>
          <a:blip r:embed="rId4">
            <a:alphaModFix/>
          </a:blip>
          <a:stretch>
            <a:fillRect/>
          </a:stretch>
        </p:blipFill>
        <p:spPr>
          <a:xfrm>
            <a:off x="4445725" y="2737325"/>
            <a:ext cx="4654125" cy="2363525"/>
          </a:xfrm>
          <a:prstGeom prst="rect">
            <a:avLst/>
          </a:prstGeom>
          <a:noFill/>
          <a:ln cap="flat" cmpd="sng" w="9525">
            <a:solidFill>
              <a:schemeClr val="dk2"/>
            </a:solidFill>
            <a:prstDash val="solid"/>
            <a:round/>
            <a:headEnd len="sm" w="sm" type="none"/>
            <a:tailEnd len="sm" w="sm" type="none"/>
          </a:ln>
        </p:spPr>
      </p:pic>
      <p:sp>
        <p:nvSpPr>
          <p:cNvPr id="157" name="Google Shape;157;p20"/>
          <p:cNvSpPr/>
          <p:nvPr/>
        </p:nvSpPr>
        <p:spPr>
          <a:xfrm>
            <a:off x="206025" y="3627675"/>
            <a:ext cx="2295900" cy="3531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62" name="Shape 162"/>
        <p:cNvGrpSpPr/>
        <p:nvPr/>
      </p:nvGrpSpPr>
      <p:grpSpPr>
        <a:xfrm>
          <a:off x="0" y="0"/>
          <a:ext cx="0" cy="0"/>
          <a:chOff x="0" y="0"/>
          <a:chExt cx="0" cy="0"/>
        </a:xfrm>
      </p:grpSpPr>
      <p:sp>
        <p:nvSpPr>
          <p:cNvPr id="163" name="Google Shape;163;p21"/>
          <p:cNvSpPr/>
          <p:nvPr/>
        </p:nvSpPr>
        <p:spPr>
          <a:xfrm>
            <a:off x="44150" y="2700425"/>
            <a:ext cx="4281300" cy="24429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ph type="title"/>
          </p:nvPr>
        </p:nvSpPr>
        <p:spPr>
          <a:xfrm>
            <a:off x="0" y="0"/>
            <a:ext cx="91440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F5F5"/>
                </a:solidFill>
              </a:rPr>
              <a:t>Pathfinding</a:t>
            </a:r>
            <a:endParaRPr>
              <a:solidFill>
                <a:srgbClr val="F5F5F5"/>
              </a:solidFill>
            </a:endParaRPr>
          </a:p>
        </p:txBody>
      </p:sp>
      <p:sp>
        <p:nvSpPr>
          <p:cNvPr id="165" name="Google Shape;165;p21"/>
          <p:cNvSpPr txBox="1"/>
          <p:nvPr/>
        </p:nvSpPr>
        <p:spPr>
          <a:xfrm>
            <a:off x="0" y="0"/>
            <a:ext cx="2590200" cy="1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Concordia University | COMP 476 - Lab</a:t>
            </a:r>
            <a:endParaRPr sz="1000">
              <a:solidFill>
                <a:srgbClr val="B7B7B7"/>
              </a:solidFill>
              <a:latin typeface="Roboto"/>
              <a:ea typeface="Roboto"/>
              <a:cs typeface="Roboto"/>
              <a:sym typeface="Roboto"/>
            </a:endParaRPr>
          </a:p>
        </p:txBody>
      </p:sp>
      <p:sp>
        <p:nvSpPr>
          <p:cNvPr id="166" name="Google Shape;166;p21"/>
          <p:cNvSpPr txBox="1"/>
          <p:nvPr/>
        </p:nvSpPr>
        <p:spPr>
          <a:xfrm>
            <a:off x="75" y="647700"/>
            <a:ext cx="9144000" cy="44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So far we’ve assumed that our edges have the same cost. In some cases there are different costs for traversing different edges in a graph. For example, in a video game moving through plains or desert might cost 1 move point but moving through forest or hills might cost 5 move points. We’d like the pathfinding algorithm to take these costs into account so that the path returned to us will </a:t>
            </a:r>
            <a:r>
              <a:rPr lang="en" sz="1200">
                <a:latin typeface="Roboto"/>
                <a:ea typeface="Roboto"/>
                <a:cs typeface="Roboto"/>
                <a:sym typeface="Roboto"/>
              </a:rPr>
              <a:t>actually</a:t>
            </a:r>
            <a:r>
              <a:rPr lang="en" sz="1200">
                <a:latin typeface="Roboto"/>
                <a:ea typeface="Roboto"/>
                <a:cs typeface="Roboto"/>
                <a:sym typeface="Roboto"/>
              </a:rPr>
              <a:t> be the most efficient path. To do this, we use </a:t>
            </a:r>
            <a:r>
              <a:rPr b="1" lang="en" sz="1200">
                <a:latin typeface="Roboto"/>
                <a:ea typeface="Roboto"/>
                <a:cs typeface="Roboto"/>
                <a:sym typeface="Roboto"/>
              </a:rPr>
              <a:t>Dijkstra’s algorithm</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does it differ from Breadth First Search? We now need to </a:t>
            </a:r>
            <a:r>
              <a:rPr b="1" lang="en" sz="1200">
                <a:latin typeface="Roboto"/>
                <a:ea typeface="Roboto"/>
                <a:cs typeface="Roboto"/>
                <a:sym typeface="Roboto"/>
              </a:rPr>
              <a:t>track movement costs</a:t>
            </a:r>
            <a:r>
              <a:rPr lang="en" sz="1200">
                <a:latin typeface="Roboto"/>
                <a:ea typeface="Roboto"/>
                <a:cs typeface="Roboto"/>
                <a:sym typeface="Roboto"/>
              </a:rPr>
              <a:t> (also known as </a:t>
            </a:r>
            <a:r>
              <a:rPr b="1" lang="en" sz="1200">
                <a:latin typeface="Roboto"/>
                <a:ea typeface="Roboto"/>
                <a:cs typeface="Roboto"/>
                <a:sym typeface="Roboto"/>
              </a:rPr>
              <a:t>g cost</a:t>
            </a:r>
            <a:r>
              <a:rPr lang="en" sz="1200">
                <a:latin typeface="Roboto"/>
                <a:ea typeface="Roboto"/>
                <a:cs typeface="Roboto"/>
                <a:sym typeface="Roboto"/>
              </a:rPr>
              <a:t>), so let’s add a new table called </a:t>
            </a:r>
            <a:r>
              <a:rPr b="1" lang="en" sz="1200">
                <a:latin typeface="Roboto"/>
                <a:ea typeface="Roboto"/>
                <a:cs typeface="Roboto"/>
                <a:sym typeface="Roboto"/>
              </a:rPr>
              <a:t>gn</a:t>
            </a:r>
            <a:r>
              <a:rPr lang="en" sz="1200">
                <a:latin typeface="Roboto"/>
                <a:ea typeface="Roboto"/>
                <a:cs typeface="Roboto"/>
                <a:sym typeface="Roboto"/>
              </a:rPr>
              <a:t>, to keep track of the total movement cost from the start node to a given node n. Also, we now we want to always </a:t>
            </a:r>
            <a:r>
              <a:rPr b="1" lang="en" sz="1200">
                <a:latin typeface="Roboto"/>
                <a:ea typeface="Roboto"/>
                <a:cs typeface="Roboto"/>
                <a:sym typeface="Roboto"/>
              </a:rPr>
              <a:t>pick the node with the lowest gn cost from the open list</a:t>
            </a:r>
            <a:r>
              <a:rPr lang="en" sz="1200">
                <a:latin typeface="Roboto"/>
                <a:ea typeface="Roboto"/>
                <a:cs typeface="Roboto"/>
                <a:sym typeface="Roboto"/>
              </a:rPr>
              <a:t>. We can easily achieve this by turning our </a:t>
            </a:r>
            <a:r>
              <a:rPr b="1" lang="en" sz="1200">
                <a:latin typeface="Roboto"/>
                <a:ea typeface="Roboto"/>
                <a:cs typeface="Roboto"/>
                <a:sym typeface="Roboto"/>
              </a:rPr>
              <a:t>open list</a:t>
            </a:r>
            <a:r>
              <a:rPr lang="en" sz="1200">
                <a:latin typeface="Roboto"/>
                <a:ea typeface="Roboto"/>
                <a:cs typeface="Roboto"/>
                <a:sym typeface="Roboto"/>
              </a:rPr>
              <a:t> into a </a:t>
            </a:r>
            <a:r>
              <a:rPr b="1" lang="en" sz="1200">
                <a:latin typeface="Roboto"/>
                <a:ea typeface="Roboto"/>
                <a:cs typeface="Roboto"/>
                <a:sym typeface="Roboto"/>
              </a:rPr>
              <a:t>priority queue</a:t>
            </a:r>
            <a:r>
              <a:rPr lang="en" sz="1200">
                <a:latin typeface="Roboto"/>
                <a:ea typeface="Roboto"/>
                <a:cs typeface="Roboto"/>
                <a:sym typeface="Roboto"/>
              </a:rPr>
              <a:t> that’s sorted by lowest g costs first. Lastly, we also need to alter the logic a little bit. Instead of adding a node to the open list if the node is not in the closed list, we add it if the new movement cost to the node is better than the best previous g cost.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 = </a:t>
            </a:r>
            <a:r>
              <a:rPr lang="en" sz="1000">
                <a:solidFill>
                  <a:srgbClr val="3FC9AE"/>
                </a:solidFill>
                <a:latin typeface="Consolas"/>
                <a:ea typeface="Consolas"/>
                <a:cs typeface="Consolas"/>
                <a:sym typeface="Consolas"/>
              </a:rPr>
              <a:t>PriorityQueue</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0)</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08B4E"/>
                </a:solidFill>
                <a:latin typeface="Consolas"/>
                <a:ea typeface="Consolas"/>
                <a:cs typeface="Consolas"/>
                <a:sym typeface="Consolas"/>
              </a:rPr>
              <a:t>// initialize the closed_list and came_from same as before</a:t>
            </a:r>
            <a:endParaRPr sz="1000">
              <a:solidFill>
                <a:srgbClr val="357FD6"/>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gn </a:t>
            </a:r>
            <a:r>
              <a:rPr lang="en" sz="1000">
                <a:solidFill>
                  <a:schemeClr val="lt1"/>
                </a:solidFill>
                <a:latin typeface="Consolas"/>
                <a:ea typeface="Consolas"/>
                <a:cs typeface="Consolas"/>
                <a:sym typeface="Consolas"/>
              </a:rPr>
              <a:t>= </a:t>
            </a:r>
            <a:r>
              <a:rPr lang="en" sz="1000">
                <a:solidFill>
                  <a:srgbClr val="3FC9AE"/>
                </a:solidFill>
                <a:latin typeface="Consolas"/>
                <a:ea typeface="Consolas"/>
                <a:cs typeface="Consolas"/>
                <a:sym typeface="Consolas"/>
              </a:rPr>
              <a:t>Dictionary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start_node</a:t>
            </a:r>
            <a:r>
              <a:rPr lang="en" sz="1000">
                <a:solidFill>
                  <a:schemeClr val="lt1"/>
                </a:solidFill>
                <a:latin typeface="Consolas"/>
                <a:ea typeface="Consolas"/>
                <a:cs typeface="Consolas"/>
                <a:sym typeface="Consolas"/>
              </a:rPr>
              <a:t>] = 0</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D8A0DF"/>
                </a:solidFill>
                <a:latin typeface="Consolas"/>
                <a:ea typeface="Consolas"/>
                <a:cs typeface="Consolas"/>
                <a:sym typeface="Consolas"/>
              </a:rPr>
              <a:t>while</a:t>
            </a:r>
            <a:r>
              <a:rPr lang="en" sz="1000">
                <a:solidFill>
                  <a:schemeClr val="lt1"/>
                </a:solidFill>
                <a:latin typeface="Consolas"/>
                <a:ea typeface="Consolas"/>
                <a:cs typeface="Consolas"/>
                <a:sym typeface="Consolas"/>
              </a:rPr>
              <a:t> not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Empty</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Pop</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closed_list.</a:t>
            </a:r>
            <a:r>
              <a:rPr lang="en" sz="1000">
                <a:solidFill>
                  <a:srgbClr val="DCDCAA"/>
                </a:solidFill>
                <a:latin typeface="Consolas"/>
                <a:ea typeface="Consolas"/>
                <a:cs typeface="Consolas"/>
                <a:sym typeface="Consolas"/>
              </a:rPr>
              <a:t>Add</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foreach</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in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GetNeighbors</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g_next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graph</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EdgeWeight</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current</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D8A0DF"/>
                </a:solidFill>
                <a:latin typeface="Consolas"/>
                <a:ea typeface="Consolas"/>
                <a:cs typeface="Consolas"/>
                <a:sym typeface="Consolas"/>
              </a:rPr>
              <a:t>if</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not in </a:t>
            </a:r>
            <a:r>
              <a:rPr lang="en" sz="1000">
                <a:solidFill>
                  <a:srgbClr val="71CDFB"/>
                </a:solidFill>
                <a:latin typeface="Consolas"/>
                <a:ea typeface="Consolas"/>
                <a:cs typeface="Consolas"/>
                <a:sym typeface="Consolas"/>
              </a:rPr>
              <a:t>gn </a:t>
            </a:r>
            <a:r>
              <a:rPr lang="en" sz="1000">
                <a:solidFill>
                  <a:schemeClr val="lt1"/>
                </a:solidFill>
                <a:latin typeface="Consolas"/>
                <a:ea typeface="Consolas"/>
                <a:cs typeface="Consolas"/>
                <a:sym typeface="Consolas"/>
              </a:rPr>
              <a:t>or </a:t>
            </a:r>
            <a:r>
              <a:rPr lang="en" sz="1000">
                <a:solidFill>
                  <a:srgbClr val="71CDFB"/>
                </a:solidFill>
                <a:latin typeface="Consolas"/>
                <a:ea typeface="Consolas"/>
                <a:cs typeface="Consolas"/>
                <a:sym typeface="Consolas"/>
              </a:rPr>
              <a:t>g_next</a:t>
            </a:r>
            <a:r>
              <a:rPr lang="en" sz="1000">
                <a:solidFill>
                  <a:schemeClr val="lt1"/>
                </a:solidFill>
                <a:latin typeface="Consolas"/>
                <a:ea typeface="Consolas"/>
                <a:cs typeface="Consolas"/>
                <a:sym typeface="Consolas"/>
              </a:rPr>
              <a:t> &lt;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gn</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g_next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open_list</a:t>
            </a:r>
            <a:r>
              <a:rPr lang="en" sz="1000">
                <a:solidFill>
                  <a:schemeClr val="lt1"/>
                </a:solidFill>
                <a:latin typeface="Consolas"/>
                <a:ea typeface="Consolas"/>
                <a:cs typeface="Consolas"/>
                <a:sym typeface="Consolas"/>
              </a:rPr>
              <a:t>.</a:t>
            </a:r>
            <a:r>
              <a:rPr lang="en" sz="1000">
                <a:solidFill>
                  <a:srgbClr val="DCDCAA"/>
                </a:solidFill>
                <a:latin typeface="Consolas"/>
                <a:ea typeface="Consolas"/>
                <a:cs typeface="Consolas"/>
                <a:sym typeface="Consolas"/>
              </a:rPr>
              <a:t>Push</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g_next</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71CDFB"/>
                </a:solidFill>
                <a:latin typeface="Consolas"/>
                <a:ea typeface="Consolas"/>
                <a:cs typeface="Consolas"/>
                <a:sym typeface="Consolas"/>
              </a:rPr>
              <a:t>came_from</a:t>
            </a:r>
            <a:r>
              <a:rPr lang="en" sz="1000">
                <a:solidFill>
                  <a:schemeClr val="lt1"/>
                </a:solidFill>
                <a:latin typeface="Consolas"/>
                <a:ea typeface="Consolas"/>
                <a:cs typeface="Consolas"/>
                <a:sym typeface="Consolas"/>
              </a:rPr>
              <a:t>[</a:t>
            </a:r>
            <a:r>
              <a:rPr lang="en" sz="1000">
                <a:solidFill>
                  <a:srgbClr val="71CDFB"/>
                </a:solidFill>
                <a:latin typeface="Consolas"/>
                <a:ea typeface="Consolas"/>
                <a:cs typeface="Consolas"/>
                <a:sym typeface="Consolas"/>
              </a:rPr>
              <a:t>next</a:t>
            </a:r>
            <a:r>
              <a:rPr lang="en" sz="1000">
                <a:solidFill>
                  <a:schemeClr val="lt1"/>
                </a:solidFill>
                <a:latin typeface="Consolas"/>
                <a:ea typeface="Consolas"/>
                <a:cs typeface="Consolas"/>
                <a:sym typeface="Consolas"/>
              </a:rPr>
              <a:t>] = </a:t>
            </a:r>
            <a:r>
              <a:rPr lang="en" sz="1000">
                <a:solidFill>
                  <a:srgbClr val="71CDFB"/>
                </a:solidFill>
                <a:latin typeface="Consolas"/>
                <a:ea typeface="Consolas"/>
                <a:cs typeface="Consolas"/>
                <a:sym typeface="Consolas"/>
              </a:rPr>
              <a:t>current</a:t>
            </a:r>
            <a:endParaRPr sz="1200">
              <a:latin typeface="Roboto"/>
              <a:ea typeface="Roboto"/>
              <a:cs typeface="Roboto"/>
              <a:sym typeface="Roboto"/>
            </a:endParaRPr>
          </a:p>
        </p:txBody>
      </p:sp>
      <p:pic>
        <p:nvPicPr>
          <p:cNvPr id="167" name="Google Shape;167;p21"/>
          <p:cNvPicPr preferRelativeResize="0"/>
          <p:nvPr/>
        </p:nvPicPr>
        <p:blipFill>
          <a:blip r:embed="rId3">
            <a:alphaModFix/>
          </a:blip>
          <a:stretch>
            <a:fillRect/>
          </a:stretch>
        </p:blipFill>
        <p:spPr>
          <a:xfrm>
            <a:off x="4325450" y="2700600"/>
            <a:ext cx="4818550" cy="2442900"/>
          </a:xfrm>
          <a:prstGeom prst="rect">
            <a:avLst/>
          </a:prstGeom>
          <a:noFill/>
          <a:ln cap="flat" cmpd="sng" w="9525">
            <a:solidFill>
              <a:schemeClr val="dk2"/>
            </a:solidFill>
            <a:prstDash val="solid"/>
            <a:round/>
            <a:headEnd len="sm" w="sm" type="none"/>
            <a:tailEnd len="sm" w="sm" type="none"/>
          </a:ln>
        </p:spPr>
      </p:pic>
      <p:sp>
        <p:nvSpPr>
          <p:cNvPr id="168" name="Google Shape;168;p21"/>
          <p:cNvSpPr/>
          <p:nvPr/>
        </p:nvSpPr>
        <p:spPr>
          <a:xfrm>
            <a:off x="918800" y="2700600"/>
            <a:ext cx="1096500" cy="1893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1854300" y="2889900"/>
            <a:ext cx="278700" cy="156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80950" y="3233600"/>
            <a:ext cx="1324500" cy="342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2045600" y="4820900"/>
            <a:ext cx="622500" cy="156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470925" y="4280450"/>
            <a:ext cx="3819300" cy="527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6598250" y="0"/>
            <a:ext cx="2545800" cy="18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B7B7B7"/>
                </a:solidFill>
                <a:latin typeface="Roboto"/>
                <a:ea typeface="Roboto"/>
                <a:cs typeface="Roboto"/>
                <a:sym typeface="Roboto"/>
              </a:rPr>
              <a:t>Lab Slides created by Daniel Rinaldi</a:t>
            </a:r>
            <a:endParaRPr sz="1000">
              <a:solidFill>
                <a:srgbClr val="B7B7B7"/>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